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2"/>
  </p:notesMasterIdLst>
  <p:sldIdLst>
    <p:sldId id="256" r:id="rId2"/>
    <p:sldId id="259" r:id="rId3"/>
    <p:sldId id="276" r:id="rId4"/>
    <p:sldId id="299" r:id="rId5"/>
    <p:sldId id="277" r:id="rId6"/>
    <p:sldId id="257" r:id="rId7"/>
    <p:sldId id="293" r:id="rId8"/>
    <p:sldId id="281" r:id="rId9"/>
    <p:sldId id="283" r:id="rId10"/>
    <p:sldId id="284" r:id="rId11"/>
    <p:sldId id="258" r:id="rId12"/>
    <p:sldId id="278" r:id="rId13"/>
    <p:sldId id="261" r:id="rId14"/>
    <p:sldId id="286" r:id="rId15"/>
    <p:sldId id="287" r:id="rId16"/>
    <p:sldId id="288" r:id="rId17"/>
    <p:sldId id="285" r:id="rId18"/>
    <p:sldId id="291" r:id="rId19"/>
    <p:sldId id="290" r:id="rId20"/>
    <p:sldId id="289" r:id="rId21"/>
    <p:sldId id="292" r:id="rId22"/>
    <p:sldId id="279" r:id="rId23"/>
    <p:sldId id="260" r:id="rId24"/>
    <p:sldId id="280" r:id="rId25"/>
    <p:sldId id="294" r:id="rId26"/>
    <p:sldId id="295" r:id="rId27"/>
    <p:sldId id="296" r:id="rId28"/>
    <p:sldId id="297" r:id="rId29"/>
    <p:sldId id="298" r:id="rId30"/>
    <p:sldId id="263"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46" autoAdjust="0"/>
  </p:normalViewPr>
  <p:slideViewPr>
    <p:cSldViewPr>
      <p:cViewPr varScale="1">
        <p:scale>
          <a:sx n="41" d="100"/>
          <a:sy n="41" d="100"/>
        </p:scale>
        <p:origin x="-135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0F7D2-E5D9-4CD6-9478-EE049EC5E854}" type="datetimeFigureOut">
              <a:rPr lang="fr-FR" smtClean="0"/>
              <a:pPr/>
              <a:t>04/04/2013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603F4C-D94B-48A7-BA77-3E03BD49216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Page de garde</a:t>
            </a:r>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MA" dirty="0" smtClean="0"/>
              <a:t>الصورة تظهر متحركة</a:t>
            </a:r>
            <a:r>
              <a:rPr lang="ar-MA" baseline="0" dirty="0" smtClean="0"/>
              <a:t> مع أنها جامدة</a:t>
            </a:r>
          </a:p>
          <a:p>
            <a:pPr algn="r" rtl="1"/>
            <a:r>
              <a:rPr lang="ar-MA" dirty="0" smtClean="0"/>
              <a:t>و</a:t>
            </a:r>
            <a:r>
              <a:rPr lang="ar-MA" baseline="0" dirty="0" smtClean="0"/>
              <a:t> كذلك الواقع الذي نعيشه أو التصورات التي نراها في المدرسة المغربية</a:t>
            </a:r>
          </a:p>
          <a:p>
            <a:pPr algn="r" rtl="1"/>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MA" baseline="0" dirty="0" smtClean="0"/>
              <a:t>استعمال السيناريو </a:t>
            </a:r>
            <a:r>
              <a:rPr lang="ar-MA" baseline="0" dirty="0" err="1" smtClean="0"/>
              <a:t>البيداغوجي</a:t>
            </a:r>
            <a:r>
              <a:rPr lang="ar-MA" baseline="0" dirty="0" smtClean="0"/>
              <a:t> ليس بالأمر السهل</a:t>
            </a:r>
          </a:p>
          <a:p>
            <a:pPr algn="r" rtl="1"/>
            <a:r>
              <a:rPr lang="ar-MA" baseline="0" dirty="0" smtClean="0"/>
              <a:t>و بالمقابل ليس بالأمر الصعب </a:t>
            </a:r>
          </a:p>
          <a:p>
            <a:pPr algn="r" rtl="1"/>
            <a:r>
              <a:rPr lang="ar-MA" baseline="0" dirty="0" smtClean="0"/>
              <a:t>يحتاج إلى تصور </a:t>
            </a:r>
            <a:r>
              <a:rPr lang="ar-MA" baseline="0" dirty="0" err="1" smtClean="0"/>
              <a:t>و</a:t>
            </a:r>
            <a:r>
              <a:rPr lang="ar-MA" baseline="0" dirty="0" smtClean="0"/>
              <a:t> إلى تخطيط </a:t>
            </a:r>
            <a:r>
              <a:rPr lang="ar-MA" baseline="0" dirty="0" err="1" smtClean="0"/>
              <a:t>و</a:t>
            </a:r>
            <a:r>
              <a:rPr lang="ar-MA" baseline="0" dirty="0" smtClean="0"/>
              <a:t> التفكير في آليات التنفيذ</a:t>
            </a:r>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16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MA" sz="1200" dirty="0" smtClean="0">
                <a:solidFill>
                  <a:srgbClr val="FF0000"/>
                </a:solidFill>
                <a:effectLst>
                  <a:outerShdw blurRad="38100" dist="38100" dir="2700000" algn="tl">
                    <a:srgbClr val="000000">
                      <a:alpha val="43137"/>
                    </a:srgbClr>
                  </a:outerShdw>
                </a:effectLst>
                <a:ea typeface="Majalla UI"/>
              </a:rPr>
              <a:t>توزع</a:t>
            </a:r>
            <a:r>
              <a:rPr lang="ar-MA" sz="1200" baseline="0" dirty="0" smtClean="0">
                <a:solidFill>
                  <a:srgbClr val="FF0000"/>
                </a:solidFill>
                <a:effectLst>
                  <a:outerShdw blurRad="38100" dist="38100" dir="2700000" algn="tl">
                    <a:srgbClr val="000000">
                      <a:alpha val="43137"/>
                    </a:srgbClr>
                  </a:outerShdw>
                </a:effectLst>
                <a:ea typeface="Majalla UI"/>
              </a:rPr>
              <a:t> مراحل إنجاز </a:t>
            </a:r>
            <a:r>
              <a:rPr lang="ar-SA" sz="1200" dirty="0" smtClean="0">
                <a:solidFill>
                  <a:srgbClr val="FF0000"/>
                </a:solidFill>
                <a:effectLst>
                  <a:outerShdw blurRad="38100" dist="38100" dir="2700000" algn="tl">
                    <a:srgbClr val="000000">
                      <a:alpha val="43137"/>
                    </a:srgbClr>
                  </a:outerShdw>
                </a:effectLst>
                <a:ea typeface="Majalla UI"/>
              </a:rPr>
              <a:t>السيناريو </a:t>
            </a:r>
            <a:r>
              <a:rPr lang="ar-SA" sz="1200" dirty="0" err="1" smtClean="0">
                <a:solidFill>
                  <a:srgbClr val="FF0000"/>
                </a:solidFill>
                <a:effectLst>
                  <a:outerShdw blurRad="38100" dist="38100" dir="2700000" algn="tl">
                    <a:srgbClr val="000000">
                      <a:alpha val="43137"/>
                    </a:srgbClr>
                  </a:outerShdw>
                </a:effectLst>
                <a:ea typeface="Majalla UI"/>
              </a:rPr>
              <a:t>البيداغوجي</a:t>
            </a:r>
            <a:r>
              <a:rPr lang="ar-MA" sz="1200" dirty="0" smtClean="0">
                <a:solidFill>
                  <a:srgbClr val="FF0000"/>
                </a:solidFill>
                <a:effectLst>
                  <a:outerShdw blurRad="38100" dist="38100" dir="2700000" algn="tl">
                    <a:srgbClr val="000000">
                      <a:alpha val="43137"/>
                    </a:srgbClr>
                  </a:outerShdw>
                </a:effectLst>
                <a:ea typeface="Majalla UI"/>
              </a:rPr>
              <a:t> إلى ثلاث</a:t>
            </a:r>
            <a:r>
              <a:rPr lang="ar-MA" sz="1200" baseline="0" dirty="0" smtClean="0">
                <a:solidFill>
                  <a:srgbClr val="FF0000"/>
                </a:solidFill>
                <a:effectLst>
                  <a:outerShdw blurRad="38100" dist="38100" dir="2700000" algn="tl">
                    <a:srgbClr val="000000">
                      <a:alpha val="43137"/>
                    </a:srgbClr>
                  </a:outerShdw>
                </a:effectLst>
                <a:ea typeface="Majalla UI"/>
              </a:rPr>
              <a:t> :</a:t>
            </a:r>
            <a:r>
              <a:rPr lang="ar-MA" sz="1200" dirty="0" smtClean="0">
                <a:solidFill>
                  <a:srgbClr val="FF0000"/>
                </a:solidFill>
                <a:effectLst>
                  <a:outerShdw blurRad="38100" dist="38100" dir="2700000" algn="tl">
                    <a:srgbClr val="000000">
                      <a:alpha val="43137"/>
                    </a:srgbClr>
                  </a:outerShdw>
                </a:effectLst>
                <a:ea typeface="Majalla UI"/>
              </a:rPr>
              <a:t> </a:t>
            </a:r>
          </a:p>
          <a:p>
            <a:pPr marL="0" marR="0" indent="0" algn="r" defTabSz="914400" rtl="1" eaLnBrk="1" fontAlgn="auto" latinLnBrk="0" hangingPunct="1">
              <a:lnSpc>
                <a:spcPct val="100000"/>
              </a:lnSpc>
              <a:spcBef>
                <a:spcPts val="0"/>
              </a:spcBef>
              <a:spcAft>
                <a:spcPts val="0"/>
              </a:spcAft>
              <a:buClrTx/>
              <a:buSzTx/>
              <a:buFontTx/>
              <a:buNone/>
              <a:tabLst/>
              <a:defRPr/>
            </a:pPr>
            <a:r>
              <a:rPr lang="ar-MA" sz="1200" b="1" i="1" dirty="0" smtClean="0"/>
              <a:t>مرحلة ما قبل التنفيذ : يتم</a:t>
            </a:r>
            <a:r>
              <a:rPr lang="ar-MA" sz="1200" b="1" i="1" baseline="0" dirty="0" smtClean="0"/>
              <a:t> خلالها تحديد التصور العام  </a:t>
            </a:r>
            <a:r>
              <a:rPr lang="ar-MA" sz="1200" b="1" i="1" baseline="0" dirty="0" err="1" smtClean="0"/>
              <a:t>و</a:t>
            </a:r>
            <a:r>
              <a:rPr lang="ar-MA" sz="1200" b="1" i="1" baseline="0" dirty="0" smtClean="0"/>
              <a:t> تحديد الوسائل الضرورية. </a:t>
            </a:r>
            <a:endParaRPr lang="fr-FR" sz="1200" b="1" i="1"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ar-MA" sz="1200" b="1" i="1" dirty="0" smtClean="0"/>
              <a:t>مرحلة التنفيذ : الدرس.</a:t>
            </a:r>
          </a:p>
          <a:p>
            <a:pPr marL="0" marR="0" indent="0" algn="r" defTabSz="914400" rtl="1" eaLnBrk="1" fontAlgn="auto" latinLnBrk="0" hangingPunct="1">
              <a:lnSpc>
                <a:spcPct val="100000"/>
              </a:lnSpc>
              <a:spcBef>
                <a:spcPts val="0"/>
              </a:spcBef>
              <a:spcAft>
                <a:spcPts val="0"/>
              </a:spcAft>
              <a:buClrTx/>
              <a:buSzTx/>
              <a:buFontTx/>
              <a:buNone/>
              <a:tabLst/>
              <a:defRPr/>
            </a:pPr>
            <a:r>
              <a:rPr lang="ar-MA" sz="1200" b="1" i="1" dirty="0" smtClean="0"/>
              <a:t>مرحلة ما بعد التنفيذ : التقويم،</a:t>
            </a:r>
            <a:r>
              <a:rPr lang="ar-MA" sz="1200" b="1" i="1" baseline="0" dirty="0" smtClean="0"/>
              <a:t> </a:t>
            </a:r>
            <a:r>
              <a:rPr lang="ar-MA" sz="1200" b="1" dirty="0" smtClean="0">
                <a:solidFill>
                  <a:schemeClr val="accent2">
                    <a:lumMod val="75000"/>
                  </a:schemeClr>
                </a:solidFill>
                <a:effectLst>
                  <a:outerShdw blurRad="38100" dist="38100" dir="2700000" algn="tl">
                    <a:srgbClr val="000000">
                      <a:alpha val="43137"/>
                    </a:srgbClr>
                  </a:outerShdw>
                </a:effectLst>
              </a:rPr>
              <a:t>تصويب،</a:t>
            </a:r>
            <a:r>
              <a:rPr lang="ar-MA" sz="1200" b="1" baseline="0" dirty="0" smtClean="0">
                <a:solidFill>
                  <a:schemeClr val="accent2">
                    <a:lumMod val="75000"/>
                  </a:schemeClr>
                </a:solidFill>
                <a:effectLst>
                  <a:outerShdw blurRad="38100" dist="38100" dir="2700000" algn="tl">
                    <a:srgbClr val="000000">
                      <a:alpha val="43137"/>
                    </a:srgbClr>
                  </a:outerShdw>
                </a:effectLst>
              </a:rPr>
              <a:t> </a:t>
            </a:r>
            <a:r>
              <a:rPr lang="ar-MA" sz="1200" b="1" dirty="0" smtClean="0">
                <a:solidFill>
                  <a:schemeClr val="accent2">
                    <a:lumMod val="75000"/>
                  </a:schemeClr>
                </a:solidFill>
                <a:effectLst>
                  <a:outerShdw blurRad="38100" dist="38100" dir="2700000" algn="tl">
                    <a:srgbClr val="000000">
                      <a:alpha val="43137"/>
                    </a:srgbClr>
                  </a:outerShdw>
                </a:effectLst>
              </a:rPr>
              <a:t>توجيه، ملاحظات.</a:t>
            </a:r>
            <a:endParaRPr lang="fr-FR" sz="1200" b="1" i="1"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fr-FR" sz="1200" dirty="0" smtClean="0">
              <a:solidFill>
                <a:srgbClr val="FF0000"/>
              </a:solidFill>
              <a:effectLst>
                <a:outerShdw blurRad="38100" dist="38100" dir="2700000" algn="tl">
                  <a:srgbClr val="000000">
                    <a:alpha val="43137"/>
                  </a:srgbClr>
                </a:outerShdw>
              </a:effectLst>
              <a:ea typeface="Majalla UI"/>
            </a:endParaRPr>
          </a:p>
          <a:p>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MA" dirty="0" smtClean="0"/>
              <a:t>تفادي تكرار كتابة </a:t>
            </a:r>
            <a:r>
              <a:rPr lang="ar-MA" dirty="0" err="1" smtClean="0"/>
              <a:t>الكافايات</a:t>
            </a:r>
            <a:r>
              <a:rPr lang="ar-MA" dirty="0" smtClean="0"/>
              <a:t> في السيناريو  في الجذاذة</a:t>
            </a:r>
            <a:r>
              <a:rPr lang="ar-MA" baseline="0" dirty="0" smtClean="0"/>
              <a:t> التربوية لكون السيناريو جزء من الجذاذة</a:t>
            </a:r>
          </a:p>
          <a:p>
            <a:pPr algn="r" rtl="1"/>
            <a:r>
              <a:rPr lang="ar-MA" baseline="0" dirty="0" smtClean="0"/>
              <a:t>أن يخضع السيناريو للجذاذة </a:t>
            </a:r>
            <a:r>
              <a:rPr lang="ar-MA" baseline="0" dirty="0" err="1" smtClean="0"/>
              <a:t>و</a:t>
            </a:r>
            <a:r>
              <a:rPr lang="ar-MA" baseline="0" dirty="0" smtClean="0"/>
              <a:t> ليس العكس</a:t>
            </a:r>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22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F603F4C-D94B-48A7-BA77-3E03BD492161}" type="slidenum">
              <a:rPr lang="fr-FR" smtClean="0"/>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a:defRPr/>
            </a:pPr>
            <a:fld id="{7E9E0EAD-D186-420E-A841-8B11B682805C}" type="datetimeFigureOut">
              <a:rPr lang="fr-FR" smtClean="0"/>
              <a:pPr>
                <a:defRPr/>
              </a:pPr>
              <a:t>04/04/2013</a:t>
            </a:fld>
            <a:endParaRPr lang="fr-FR"/>
          </a:p>
        </p:txBody>
      </p:sp>
      <p:sp>
        <p:nvSpPr>
          <p:cNvPr id="19" name="Espace réservé du pied de page 18"/>
          <p:cNvSpPr>
            <a:spLocks noGrp="1"/>
          </p:cNvSpPr>
          <p:nvPr>
            <p:ph type="ftr" sz="quarter" idx="11"/>
          </p:nvPr>
        </p:nvSpPr>
        <p:spPr/>
        <p:txBody>
          <a:bodyPr/>
          <a:lstStyle/>
          <a:p>
            <a:pPr>
              <a:defRPr/>
            </a:pPr>
            <a:endParaRPr lang="fr-FR"/>
          </a:p>
        </p:txBody>
      </p:sp>
      <p:sp>
        <p:nvSpPr>
          <p:cNvPr id="27" name="Espace réservé du numéro de diapositive 26"/>
          <p:cNvSpPr>
            <a:spLocks noGrp="1"/>
          </p:cNvSpPr>
          <p:nvPr>
            <p:ph type="sldNum" sz="quarter" idx="12"/>
          </p:nvPr>
        </p:nvSpPr>
        <p:spPr/>
        <p:txBody>
          <a:bodyPr/>
          <a:lstStyle/>
          <a:p>
            <a:pPr>
              <a:defRPr/>
            </a:pPr>
            <a:fld id="{2EF0EFBF-357A-47DA-8210-2D22FCB8FC8E}"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0AE0954C-1CD0-41C8-AE49-D5AE1DB76C28}" type="datetimeFigureOut">
              <a:rPr lang="fr-FR" smtClean="0"/>
              <a:pPr>
                <a:defRPr/>
              </a:pPr>
              <a:t>04/04/2013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8DF116FB-3D9D-496F-8EE1-B8BC066C7588}"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87E901F4-0143-4342-BC73-844F6F08630B}" type="datetimeFigureOut">
              <a:rPr lang="fr-FR" smtClean="0"/>
              <a:pPr>
                <a:defRPr/>
              </a:pPr>
              <a:t>04/04/2013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1EDB6B1D-E92C-4478-8F01-9DBA5B6C163D}"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fld id="{78CF42BC-C211-46ED-9728-4A8348CEB2C4}" type="datetimeFigureOut">
              <a:rPr lang="fr-FR" smtClean="0"/>
              <a:pPr>
                <a:defRPr/>
              </a:pPr>
              <a:t>04/04/2013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FC8B4D11-37C3-4F85-9D5B-085FF9FD4A16}"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fld id="{78D611E0-71F5-45A7-A68C-34486FFCA129}" type="datetimeFigureOut">
              <a:rPr lang="fr-FR" smtClean="0"/>
              <a:pPr>
                <a:defRPr/>
              </a:pPr>
              <a:t>04/04/2013</a:t>
            </a:fld>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91FF2F9C-D33A-465C-AB3C-9EF8640094BA}"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6DF78ACC-BA0D-4375-A01B-195A2E475A63}" type="datetimeFigureOut">
              <a:rPr lang="fr-FR" smtClean="0"/>
              <a:pPr>
                <a:defRPr/>
              </a:pPr>
              <a:t>04/04/2013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E2703741-45D0-478E-88AE-8D5C9A5091B0}"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fld id="{6C8D6AAE-E3EE-46D9-9546-1EDE5B580D1B}" type="datetimeFigureOut">
              <a:rPr lang="fr-FR" smtClean="0"/>
              <a:pPr>
                <a:defRPr/>
              </a:pPr>
              <a:t>04/04/2013</a:t>
            </a:fld>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276E8172-28BC-49A8-9890-3F1E0752B47C}"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fld id="{2BBD389D-E298-4A35-AFFE-3B5BFD574BAB}" type="datetimeFigureOut">
              <a:rPr lang="fr-FR" smtClean="0"/>
              <a:pPr>
                <a:defRPr/>
              </a:pPr>
              <a:t>04/04/2013</a:t>
            </a:fld>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EE66DBE7-B1DB-481C-B016-CE1600DBD047}"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2700E726-8775-49E5-BB3E-78574157F137}" type="datetimeFigureOut">
              <a:rPr lang="fr-FR" smtClean="0"/>
              <a:pPr>
                <a:defRPr/>
              </a:pPr>
              <a:t>04/04/2013</a:t>
            </a:fld>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5FCA0235-80FC-4BAF-9F47-9C23420BF61C}"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fld id="{0531B150-4CDE-4BF8-B2DE-3DCE58A09A56}" type="datetimeFigureOut">
              <a:rPr lang="fr-FR" smtClean="0"/>
              <a:pPr>
                <a:defRPr/>
              </a:pPr>
              <a:t>04/04/2013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69F1FA0D-5B1F-4DEF-B926-1D756C040C8F}"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fld id="{CF9BD6D1-38A0-4022-BD07-230E28E1E6E6}" type="datetimeFigureOut">
              <a:rPr lang="fr-FR" smtClean="0"/>
              <a:pPr>
                <a:defRPr/>
              </a:pPr>
              <a:t>04/04/2013</a:t>
            </a:fld>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pPr>
              <a:defRPr/>
            </a:pPr>
            <a:fld id="{3899D6EA-E869-40C2-9825-6408E31B909F}" type="slidenum">
              <a:rPr lang="fr-FR" smtClean="0"/>
              <a:pPr>
                <a:defRPr/>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C12B77D-A297-475F-93D7-BB0775A664D2}" type="datetimeFigureOut">
              <a:rPr lang="fr-FR" smtClean="0"/>
              <a:pPr>
                <a:defRPr/>
              </a:pPr>
              <a:t>04/04/2013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D8FE94F-4985-472D-9A16-6CCEBD943520}" type="slidenum">
              <a:rPr lang="fr-FR" smtClean="0"/>
              <a:pPr>
                <a:defRPr/>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scena_p&#233;dag-1.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292352" y="285728"/>
            <a:ext cx="7851648" cy="1828800"/>
          </a:xfrm>
        </p:spPr>
        <p:txBody>
          <a:bodyPr>
            <a:normAutofit/>
          </a:bodyPr>
          <a:lstStyle/>
          <a:p>
            <a:pPr algn="ctr" rtl="1" eaLnBrk="1" fontAlgn="auto" hangingPunct="1">
              <a:spcAft>
                <a:spcPts val="0"/>
              </a:spcAft>
              <a:defRPr/>
            </a:pPr>
            <a:r>
              <a:rPr lang="ar-MA" sz="4400" spc="50" dirty="0" err="1" smtClean="0">
                <a:ln w="11430"/>
                <a:solidFill>
                  <a:srgbClr val="7030A0"/>
                </a:solidFill>
                <a:effectLst>
                  <a:outerShdw blurRad="76200" dist="50800" dir="5400000" algn="tl" rotWithShape="0">
                    <a:srgbClr val="000000">
                      <a:alpha val="65000"/>
                    </a:srgbClr>
                  </a:outerShdw>
                </a:effectLst>
              </a:rPr>
              <a:t>ملاءمة</a:t>
            </a:r>
            <a:r>
              <a:rPr lang="ar-MA" sz="4400" spc="50" dirty="0" smtClean="0">
                <a:ln w="11430"/>
                <a:solidFill>
                  <a:srgbClr val="7030A0"/>
                </a:solidFill>
                <a:effectLst>
                  <a:outerShdw blurRad="76200" dist="50800" dir="5400000" algn="tl" rotWithShape="0">
                    <a:srgbClr val="000000">
                      <a:alpha val="65000"/>
                    </a:srgbClr>
                  </a:outerShdw>
                </a:effectLst>
              </a:rPr>
              <a:t> السيناريو </a:t>
            </a:r>
            <a:r>
              <a:rPr lang="ar-MA" sz="4400" spc="50" dirty="0" err="1" smtClean="0">
                <a:ln w="11430"/>
                <a:solidFill>
                  <a:srgbClr val="7030A0"/>
                </a:solidFill>
                <a:effectLst>
                  <a:outerShdw blurRad="76200" dist="50800" dir="5400000" algn="tl" rotWithShape="0">
                    <a:srgbClr val="000000">
                      <a:alpha val="65000"/>
                    </a:srgbClr>
                  </a:outerShdw>
                </a:effectLst>
              </a:rPr>
              <a:t>البيداغوجي</a:t>
            </a:r>
            <a:r>
              <a:rPr lang="ar-MA" sz="4400" spc="50" dirty="0" smtClean="0">
                <a:ln w="11430"/>
                <a:solidFill>
                  <a:srgbClr val="7030A0"/>
                </a:solidFill>
                <a:effectLst>
                  <a:outerShdw blurRad="76200" dist="50800" dir="5400000" algn="tl" rotWithShape="0">
                    <a:srgbClr val="000000">
                      <a:alpha val="65000"/>
                    </a:srgbClr>
                  </a:outerShdw>
                </a:effectLst>
              </a:rPr>
              <a:t/>
            </a:r>
            <a:br>
              <a:rPr lang="ar-MA" sz="4400" spc="50" dirty="0" smtClean="0">
                <a:ln w="11430"/>
                <a:solidFill>
                  <a:srgbClr val="7030A0"/>
                </a:solidFill>
                <a:effectLst>
                  <a:outerShdw blurRad="76200" dist="50800" dir="5400000" algn="tl" rotWithShape="0">
                    <a:srgbClr val="000000">
                      <a:alpha val="65000"/>
                    </a:srgbClr>
                  </a:outerShdw>
                </a:effectLst>
              </a:rPr>
            </a:br>
            <a:r>
              <a:rPr lang="ar-MA" sz="4400" spc="50" dirty="0" smtClean="0">
                <a:ln w="11430"/>
                <a:solidFill>
                  <a:srgbClr val="7030A0"/>
                </a:solidFill>
                <a:effectLst>
                  <a:outerShdw blurRad="76200" dist="50800" dir="5400000" algn="tl" rotWithShape="0">
                    <a:srgbClr val="000000">
                      <a:alpha val="65000"/>
                    </a:srgbClr>
                  </a:outerShdw>
                </a:effectLst>
              </a:rPr>
              <a:t> مع الجذاذة التربوية </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5123" name="Sous-titre 2"/>
          <p:cNvSpPr>
            <a:spLocks noGrp="1"/>
          </p:cNvSpPr>
          <p:nvPr>
            <p:ph type="subTitle" idx="1"/>
          </p:nvPr>
        </p:nvSpPr>
        <p:spPr/>
        <p:txBody>
          <a:bodyPr/>
          <a:lstStyle/>
          <a:p>
            <a:pPr marR="0" rtl="1" eaLnBrk="1" hangingPunct="1">
              <a:buFont typeface="Arial" pitchFamily="34" charset="0"/>
              <a:buNone/>
            </a:pPr>
            <a:r>
              <a:rPr lang="ar-MA" dirty="0" smtClean="0">
                <a:solidFill>
                  <a:schemeClr val="accent1">
                    <a:lumMod val="50000"/>
                  </a:schemeClr>
                </a:solidFill>
                <a:effectLst>
                  <a:outerShdw blurRad="38100" dist="38100" dir="2700000" algn="tl">
                    <a:srgbClr val="000000">
                      <a:alpha val="43137"/>
                    </a:srgbClr>
                  </a:outerShdw>
                </a:effectLst>
                <a:ea typeface="Majalla UI"/>
              </a:rPr>
              <a:t>الأستاذ محمد </a:t>
            </a:r>
            <a:r>
              <a:rPr lang="ar-MA" dirty="0" err="1" smtClean="0">
                <a:solidFill>
                  <a:schemeClr val="accent1">
                    <a:lumMod val="50000"/>
                  </a:schemeClr>
                </a:solidFill>
                <a:effectLst>
                  <a:outerShdw blurRad="38100" dist="38100" dir="2700000" algn="tl">
                    <a:srgbClr val="000000">
                      <a:alpha val="43137"/>
                    </a:srgbClr>
                  </a:outerShdw>
                </a:effectLst>
                <a:ea typeface="Majalla UI"/>
              </a:rPr>
              <a:t>لكزولي</a:t>
            </a:r>
            <a:endParaRPr lang="ar-MA" dirty="0" smtClean="0">
              <a:solidFill>
                <a:schemeClr val="accent1">
                  <a:lumMod val="50000"/>
                </a:schemeClr>
              </a:solidFill>
              <a:effectLst>
                <a:outerShdw blurRad="38100" dist="38100" dir="2700000" algn="tl">
                  <a:srgbClr val="000000">
                    <a:alpha val="43137"/>
                  </a:srgbClr>
                </a:outerShdw>
              </a:effectLst>
              <a:ea typeface="Majalla UI"/>
            </a:endParaRPr>
          </a:p>
          <a:p>
            <a:pPr marR="0" rtl="1" eaLnBrk="1" hangingPunct="1">
              <a:buFont typeface="Arial" pitchFamily="34" charset="0"/>
              <a:buNone/>
            </a:pPr>
            <a:r>
              <a:rPr lang="ar-MA" sz="1800" dirty="0" smtClean="0">
                <a:solidFill>
                  <a:schemeClr val="accent1">
                    <a:lumMod val="50000"/>
                  </a:schemeClr>
                </a:solidFill>
                <a:effectLst>
                  <a:outerShdw blurRad="38100" dist="38100" dir="2700000" algn="tl">
                    <a:srgbClr val="000000">
                      <a:alpha val="43137"/>
                    </a:srgbClr>
                  </a:outerShdw>
                </a:effectLst>
                <a:ea typeface="Majalla UI"/>
              </a:rPr>
              <a:t>المركز </a:t>
            </a:r>
            <a:r>
              <a:rPr lang="ar-MA" sz="1800" dirty="0" err="1" smtClean="0">
                <a:solidFill>
                  <a:schemeClr val="accent1">
                    <a:lumMod val="50000"/>
                  </a:schemeClr>
                </a:solidFill>
                <a:effectLst>
                  <a:outerShdw blurRad="38100" dist="38100" dir="2700000" algn="tl">
                    <a:srgbClr val="000000">
                      <a:alpha val="43137"/>
                    </a:srgbClr>
                  </a:outerShdw>
                </a:effectLst>
                <a:ea typeface="Majalla UI"/>
              </a:rPr>
              <a:t>الجهوي</a:t>
            </a:r>
            <a:r>
              <a:rPr lang="ar-MA" sz="1800" dirty="0" smtClean="0">
                <a:solidFill>
                  <a:schemeClr val="accent1">
                    <a:lumMod val="50000"/>
                  </a:schemeClr>
                </a:solidFill>
                <a:effectLst>
                  <a:outerShdw blurRad="38100" dist="38100" dir="2700000" algn="tl">
                    <a:srgbClr val="000000">
                      <a:alpha val="43137"/>
                    </a:srgbClr>
                  </a:outerShdw>
                </a:effectLst>
                <a:ea typeface="Majalla UI"/>
              </a:rPr>
              <a:t> لمهن التربية والتكوين </a:t>
            </a:r>
          </a:p>
          <a:p>
            <a:pPr marR="0" rtl="1" eaLnBrk="1" hangingPunct="1">
              <a:buFont typeface="Arial" pitchFamily="34" charset="0"/>
              <a:buNone/>
            </a:pPr>
            <a:r>
              <a:rPr lang="ar-MA" sz="1800" dirty="0" err="1" smtClean="0">
                <a:solidFill>
                  <a:schemeClr val="accent1">
                    <a:lumMod val="50000"/>
                  </a:schemeClr>
                </a:solidFill>
                <a:effectLst>
                  <a:outerShdw blurRad="38100" dist="38100" dir="2700000" algn="tl">
                    <a:srgbClr val="000000">
                      <a:alpha val="43137"/>
                    </a:srgbClr>
                  </a:outerShdw>
                </a:effectLst>
                <a:ea typeface="Majalla UI"/>
              </a:rPr>
              <a:t>إنزكان</a:t>
            </a:r>
            <a:r>
              <a:rPr lang="ar-MA" sz="1800" dirty="0" smtClean="0">
                <a:solidFill>
                  <a:schemeClr val="accent1">
                    <a:lumMod val="50000"/>
                  </a:schemeClr>
                </a:solidFill>
                <a:effectLst>
                  <a:outerShdw blurRad="38100" dist="38100" dir="2700000" algn="tl">
                    <a:srgbClr val="000000">
                      <a:alpha val="43137"/>
                    </a:srgbClr>
                  </a:outerShdw>
                </a:effectLst>
                <a:ea typeface="Majalla UI"/>
              </a:rPr>
              <a:t> </a:t>
            </a:r>
            <a:r>
              <a:rPr lang="ar-MA" sz="1800" dirty="0" err="1" smtClean="0">
                <a:solidFill>
                  <a:schemeClr val="accent1">
                    <a:lumMod val="50000"/>
                  </a:schemeClr>
                </a:solidFill>
                <a:effectLst>
                  <a:outerShdw blurRad="38100" dist="38100" dir="2700000" algn="tl">
                    <a:srgbClr val="000000">
                      <a:alpha val="43137"/>
                    </a:srgbClr>
                  </a:outerShdw>
                </a:effectLst>
                <a:ea typeface="Majalla UI"/>
              </a:rPr>
              <a:t>أكادير</a:t>
            </a:r>
            <a:r>
              <a:rPr lang="ar-MA" sz="1800" dirty="0" smtClean="0">
                <a:solidFill>
                  <a:schemeClr val="accent1">
                    <a:lumMod val="50000"/>
                  </a:schemeClr>
                </a:solidFill>
                <a:effectLst>
                  <a:outerShdw blurRad="38100" dist="38100" dir="2700000" algn="tl">
                    <a:srgbClr val="000000">
                      <a:alpha val="43137"/>
                    </a:srgbClr>
                  </a:outerShdw>
                </a:effectLst>
                <a:ea typeface="Majalla UI"/>
              </a:rPr>
              <a:t>، جهة سوس ماسة </a:t>
            </a:r>
            <a:r>
              <a:rPr lang="ar-MA" sz="1800" dirty="0" err="1" smtClean="0">
                <a:solidFill>
                  <a:schemeClr val="accent1">
                    <a:lumMod val="50000"/>
                  </a:schemeClr>
                </a:solidFill>
                <a:effectLst>
                  <a:outerShdw blurRad="38100" dist="38100" dir="2700000" algn="tl">
                    <a:srgbClr val="000000">
                      <a:alpha val="43137"/>
                    </a:srgbClr>
                  </a:outerShdw>
                </a:effectLst>
                <a:ea typeface="Majalla UI"/>
              </a:rPr>
              <a:t>درعة</a:t>
            </a:r>
            <a:r>
              <a:rPr lang="ar-MA" sz="1800" dirty="0" smtClean="0">
                <a:solidFill>
                  <a:schemeClr val="accent1">
                    <a:lumMod val="50000"/>
                  </a:schemeClr>
                </a:solidFill>
                <a:effectLst>
                  <a:outerShdw blurRad="38100" dist="38100" dir="2700000" algn="tl">
                    <a:srgbClr val="000000">
                      <a:alpha val="43137"/>
                    </a:srgbClr>
                  </a:outerShdw>
                </a:effectLst>
                <a:ea typeface="Majalla UI"/>
              </a:rPr>
              <a:t>.</a:t>
            </a:r>
          </a:p>
          <a:p>
            <a:pPr marR="0" rtl="1" eaLnBrk="1" hangingPunct="1">
              <a:buFont typeface="Arial" pitchFamily="34" charset="0"/>
              <a:buNone/>
            </a:pPr>
            <a:endParaRPr lang="fr-FR" dirty="0" smtClean="0">
              <a:solidFill>
                <a:schemeClr val="accent1">
                  <a:lumMod val="50000"/>
                </a:schemeClr>
              </a:solidFill>
              <a:effectLst>
                <a:outerShdw blurRad="38100" dist="38100" dir="2700000" algn="tl">
                  <a:srgbClr val="000000">
                    <a:alpha val="43137"/>
                  </a:srgbClr>
                </a:outerShdw>
              </a:effectLst>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92572" y="188640"/>
            <a:ext cx="5727700" cy="7747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spc="50" dirty="0" smtClean="0">
                <a:ln w="11430"/>
                <a:solidFill>
                  <a:srgbClr val="7030A0"/>
                </a:solidFill>
                <a:effectLst>
                  <a:outerShdw blurRad="76200" dist="50800" dir="5400000" algn="tl" rotWithShape="0">
                    <a:srgbClr val="000000">
                      <a:alpha val="65000"/>
                    </a:srgbClr>
                  </a:outerShdw>
                </a:effectLst>
              </a:rPr>
              <a:t>مكونات السيناريو البيداغوجي</a:t>
            </a:r>
            <a:endParaRPr lang="en-US" sz="4400" spc="50" dirty="0" smtClean="0">
              <a:ln w="11430"/>
              <a:solidFill>
                <a:srgbClr val="7030A0"/>
              </a:solidFill>
              <a:effectLst>
                <a:outerShdw blurRad="76200" dist="50800" dir="5400000" algn="tl" rotWithShape="0">
                  <a:srgbClr val="000000">
                    <a:alpha val="65000"/>
                  </a:srgbClr>
                </a:outerShdw>
              </a:effectLst>
            </a:endParaRPr>
          </a:p>
        </p:txBody>
      </p:sp>
      <p:sp>
        <p:nvSpPr>
          <p:cNvPr id="4" name="Rectangle 3"/>
          <p:cNvSpPr/>
          <p:nvPr/>
        </p:nvSpPr>
        <p:spPr>
          <a:xfrm>
            <a:off x="4139953" y="1596175"/>
            <a:ext cx="48612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MA" sz="2800" b="1" dirty="0" smtClean="0">
                <a:solidFill>
                  <a:srgbClr val="7030A0"/>
                </a:solidFill>
              </a:rPr>
              <a:t>أنشطة التعليم والتعلم، </a:t>
            </a:r>
            <a:r>
              <a:rPr lang="ar-MA" sz="2800" b="1" dirty="0" smtClean="0">
                <a:solidFill>
                  <a:schemeClr val="tx1"/>
                </a:solidFill>
              </a:rPr>
              <a:t>وتشتمل على</a:t>
            </a:r>
            <a:r>
              <a:rPr lang="ar-SA" sz="2800" b="1" dirty="0" smtClean="0"/>
              <a:t>: </a:t>
            </a:r>
            <a:endParaRPr lang="ar-MA" sz="2800" b="1" dirty="0" smtClean="0"/>
          </a:p>
        </p:txBody>
      </p:sp>
      <p:sp>
        <p:nvSpPr>
          <p:cNvPr id="2" name="Rectangle 1"/>
          <p:cNvSpPr/>
          <p:nvPr/>
        </p:nvSpPr>
        <p:spPr>
          <a:xfrm>
            <a:off x="2123728" y="2204864"/>
            <a:ext cx="6624736"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SA" sz="2400" dirty="0"/>
              <a:t> </a:t>
            </a:r>
            <a:endParaRPr lang="fr-FR" sz="2400" dirty="0"/>
          </a:p>
          <a:p>
            <a:pPr lvl="0" algn="r" rtl="1"/>
            <a:r>
              <a:rPr lang="ar-SA" sz="2400" b="1" u="sng" dirty="0">
                <a:solidFill>
                  <a:schemeClr val="tx2">
                    <a:lumMod val="60000"/>
                    <a:lumOff val="40000"/>
                  </a:schemeClr>
                </a:solidFill>
              </a:rPr>
              <a:t>أنشطة التعليم والتعلم</a:t>
            </a:r>
            <a:r>
              <a:rPr lang="ar-SA" sz="2400" dirty="0">
                <a:solidFill>
                  <a:schemeClr val="tx2">
                    <a:lumMod val="60000"/>
                    <a:lumOff val="40000"/>
                  </a:schemeClr>
                </a:solidFill>
              </a:rPr>
              <a:t>: </a:t>
            </a:r>
            <a:r>
              <a:rPr lang="ar-SA" sz="2400" dirty="0"/>
              <a:t>وفيها يتم وصف مختلف أنشطة التعلم ومجرياتها من البدء حتى الانتهاء، أي سيرورتها، مع الإشارة إلى تقنيات التنشيط المستعملة والوضعيات الديداكتيكية ودور كل من المدرس والمتعلم.</a:t>
            </a:r>
            <a:endParaRPr lang="fr-FR" sz="2400" dirty="0"/>
          </a:p>
          <a:p>
            <a:pPr lvl="0" algn="r" rtl="1"/>
            <a:r>
              <a:rPr lang="ar-SA" sz="2400" b="1" u="sng" dirty="0">
                <a:solidFill>
                  <a:schemeClr val="tx2">
                    <a:lumMod val="60000"/>
                    <a:lumOff val="40000"/>
                  </a:schemeClr>
                </a:solidFill>
              </a:rPr>
              <a:t>أنشطة التقويم ومعاييرها</a:t>
            </a:r>
            <a:r>
              <a:rPr lang="ar-SA" sz="2400" b="1" dirty="0">
                <a:solidFill>
                  <a:schemeClr val="tx2">
                    <a:lumMod val="60000"/>
                    <a:lumOff val="40000"/>
                  </a:schemeClr>
                </a:solidFill>
              </a:rPr>
              <a:t>: </a:t>
            </a:r>
            <a:r>
              <a:rPr lang="ar-SA" sz="2400" dirty="0"/>
              <a:t>يشير المدرس في هذا الركن إلى مختلف الأنشطة التقويمية (تقويم تشخيصي، تكويني، إجمالي أو جزائي ..) وأهدافها ووسائلها (أسئلة مباشرة، برنام، تمارين على الشبكة) ومعاييرها ومؤشرات تلك المعايير.</a:t>
            </a:r>
            <a:endParaRPr lang="fr-FR" sz="2400" dirty="0"/>
          </a:p>
        </p:txBody>
      </p:sp>
      <p:pic>
        <p:nvPicPr>
          <p:cNvPr id="5" name="Picture 2" descr="C:\Users\Directeur\Desktop\icones_010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513" y="44624"/>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C:\Users\Directeur\Desktop\87762_Bobine_de_film_droit.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513" y="3277916"/>
            <a:ext cx="2381250" cy="243071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2214546" y="6120490"/>
            <a:ext cx="6215106" cy="523220"/>
          </a:xfrm>
          <a:prstGeom prst="rect">
            <a:avLst/>
          </a:prstGeom>
          <a:noFill/>
        </p:spPr>
        <p:txBody>
          <a:bodyPr wrap="square" rtlCol="0">
            <a:spAutoFit/>
          </a:bodyPr>
          <a:lstStyle/>
          <a:p>
            <a:pPr algn="just" rtl="1"/>
            <a:r>
              <a:rPr lang="ar-MA" sz="1400" dirty="0" smtClean="0">
                <a:solidFill>
                  <a:schemeClr val="accent1">
                    <a:lumMod val="75000"/>
                  </a:schemeClr>
                </a:solidFill>
              </a:rPr>
              <a:t>نور الدين مشاط (2011): كيفية تدبير أساتذة لتعليم الابتدائي للموارد الرقمية</a:t>
            </a:r>
          </a:p>
          <a:p>
            <a:pPr algn="just" rtl="1"/>
            <a:r>
              <a:rPr lang="ar-MA" sz="1400" dirty="0" smtClean="0">
                <a:solidFill>
                  <a:schemeClr val="accent1">
                    <a:lumMod val="75000"/>
                  </a:schemeClr>
                </a:solidFill>
              </a:rPr>
              <a:t>بحث لنيل دبلوم مفتش تربوي</a:t>
            </a:r>
            <a:endParaRPr lang="fr-FR" sz="1400" dirty="0">
              <a:solidFill>
                <a:schemeClr val="accent1">
                  <a:lumMod val="75000"/>
                </a:schemeClr>
              </a:solidFill>
            </a:endParaRPr>
          </a:p>
        </p:txBody>
      </p:sp>
    </p:spTree>
    <p:extLst>
      <p:ext uri="{BB962C8B-B14F-4D97-AF65-F5344CB8AC3E}">
        <p14:creationId xmlns:p14="http://schemas.microsoft.com/office/powerpoint/2010/main" xmlns="" val="2380197488"/>
      </p:ext>
    </p:extLst>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algn="ctr" rtl="1" eaLnBrk="1" hangingPunct="1"/>
            <a:r>
              <a:rPr lang="ar-MA" sz="4400" spc="50" dirty="0" smtClean="0">
                <a:ln w="11430"/>
                <a:solidFill>
                  <a:srgbClr val="7030A0"/>
                </a:solidFill>
                <a:effectLst>
                  <a:outerShdw blurRad="76200" dist="50800" dir="5400000" algn="tl" rotWithShape="0">
                    <a:srgbClr val="000000">
                      <a:alpha val="65000"/>
                    </a:srgbClr>
                  </a:outerShdw>
                </a:effectLst>
              </a:rPr>
              <a:t>مكونات السيناريو </a:t>
            </a:r>
            <a:r>
              <a:rPr lang="ar-MA" sz="4400" spc="50" dirty="0" err="1" smtClean="0">
                <a:ln w="11430"/>
                <a:solidFill>
                  <a:srgbClr val="7030A0"/>
                </a:solidFill>
                <a:effectLst>
                  <a:outerShdw blurRad="76200" dist="50800" dir="5400000" algn="tl" rotWithShape="0">
                    <a:srgbClr val="000000">
                      <a:alpha val="65000"/>
                    </a:srgbClr>
                  </a:outerShdw>
                </a:effectLst>
              </a:rPr>
              <a:t>البيداغوجي</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3" name="Espace réservé du contenu 2"/>
          <p:cNvSpPr>
            <a:spLocks noGrp="1"/>
          </p:cNvSpPr>
          <p:nvPr>
            <p:ph idx="1"/>
          </p:nvPr>
        </p:nvSpPr>
        <p:spPr/>
        <p:txBody>
          <a:bodyPr rtlCol="0">
            <a:normAutofit fontScale="92500" lnSpcReduction="20000"/>
          </a:bodyPr>
          <a:lstStyle/>
          <a:p>
            <a:pPr marL="274320" indent="-274320" algn="just" rtl="1" eaLnBrk="1" fontAlgn="auto" hangingPunct="1">
              <a:spcAft>
                <a:spcPts val="0"/>
              </a:spcAft>
              <a:buClr>
                <a:schemeClr val="accent3"/>
              </a:buClr>
              <a:buFont typeface="Arial" pitchFamily="34" charset="0"/>
              <a:buChar char="•"/>
              <a:defRPr/>
            </a:pPr>
            <a:r>
              <a:rPr lang="ar-MA" dirty="0" smtClean="0"/>
              <a:t>مجموعة من البطاقات :</a:t>
            </a: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1 : تقديم عام</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2 :  </a:t>
            </a:r>
            <a:r>
              <a:rPr lang="ar-MA" sz="2600" b="1" spc="50" dirty="0" err="1"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الكفايات</a:t>
            </a: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 والأهداف</a:t>
            </a: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3 : بطاقة تقنية حول الأدوات الرقمية المستعملة</a:t>
            </a: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4 : المستلزمات من أدوات ومهارات ومعارف</a:t>
            </a: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5 : التحضير القبلي</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6 : مراحل الانجاز</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7 : التقويم</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8 : موضوع للبحث / معلومات إضافية / الامتداد</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algn="just" rtl="1" eaLnBrk="1" fontAlgn="auto" hangingPunct="1">
              <a:spcAft>
                <a:spcPts val="0"/>
              </a:spcAft>
              <a:buFont typeface="Arial" pitchFamily="34" charset="0"/>
              <a:buChar char="–"/>
              <a:defRPr/>
            </a:pPr>
            <a:r>
              <a:rPr lang="ar-MA"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rPr>
              <a:t>البطاقة 9 : ملاحظات</a:t>
            </a:r>
            <a:endParaRPr lang="fr-FR" sz="2600" b="1" spc="50" dirty="0" smtClean="0">
              <a:ln w="11430"/>
              <a:solidFill>
                <a:schemeClr val="accent1">
                  <a:lumMod val="75000"/>
                </a:schemeClr>
              </a:solidFill>
              <a:effectLst>
                <a:outerShdw blurRad="38100" dist="38100" dir="2700000" algn="tl">
                  <a:srgbClr val="000000">
                    <a:alpha val="43137"/>
                  </a:srgbClr>
                </a:outerShdw>
              </a:effectLst>
              <a:latin typeface="Arial Unicode MS" pitchFamily="34" charset="-128"/>
              <a:ea typeface="Arial Unicode MS" pitchFamily="34" charset="-128"/>
              <a:cs typeface="+mj-cs"/>
            </a:endParaRPr>
          </a:p>
          <a:p>
            <a:pPr marL="640080" lvl="1" indent="-246888" rtl="1" eaLnBrk="1" fontAlgn="auto" hangingPunct="1">
              <a:spcAft>
                <a:spcPts val="0"/>
              </a:spcAft>
              <a:buNone/>
              <a:defRPr/>
            </a:pPr>
            <a:r>
              <a:rPr lang="ar-M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ction="ppaction://hlinkfile"/>
              </a:rPr>
              <a:t>نموذج لسيناريو </a:t>
            </a:r>
            <a:r>
              <a:rPr lang="ar-M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2" action="ppaction://hlinkfile"/>
              </a:rPr>
              <a:t>بيداغوجي</a:t>
            </a:r>
            <a:endPar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640080" lvl="1" indent="-246888" algn="just" rtl="1" eaLnBrk="1" fontAlgn="auto" hangingPunct="1">
              <a:spcAft>
                <a:spcPts val="0"/>
              </a:spcAft>
              <a:buFont typeface="Arial" pitchFamily="34" charset="0"/>
              <a:buChar char="–"/>
              <a:defRPr/>
            </a:pPr>
            <a:endParaRPr lang="fr-FR" dirty="0" smtClean="0"/>
          </a:p>
        </p:txBody>
      </p:sp>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endParaRPr lang="fr-FR" smtClean="0"/>
          </a:p>
        </p:txBody>
      </p:sp>
      <p:pic>
        <p:nvPicPr>
          <p:cNvPr id="11267" name="Picture 2"/>
          <p:cNvPicPr>
            <a:picLocks noGrp="1" noChangeAspect="1" noChangeArrowheads="1"/>
          </p:cNvPicPr>
          <p:nvPr>
            <p:ph idx="1"/>
          </p:nvPr>
        </p:nvPicPr>
        <p:blipFill>
          <a:blip r:embed="rId2" cstate="print"/>
          <a:srcRect/>
          <a:stretch>
            <a:fillRect/>
          </a:stretch>
        </p:blipFill>
        <p:spPr>
          <a:xfrm>
            <a:off x="214313" y="785813"/>
            <a:ext cx="8715375" cy="5753100"/>
          </a:xfrm>
          <a:noFill/>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p:txBody>
          <a:bodyPr/>
          <a:lstStyle/>
          <a:p>
            <a:pPr eaLnBrk="1" hangingPunct="1"/>
            <a:r>
              <a:rPr lang="ar-MA" sz="4400" spc="50" dirty="0" smtClean="0">
                <a:ln w="11430"/>
                <a:solidFill>
                  <a:srgbClr val="7030A0"/>
                </a:solidFill>
                <a:effectLst>
                  <a:outerShdw blurRad="76200" dist="50800" dir="5400000" algn="tl" rotWithShape="0">
                    <a:srgbClr val="000000">
                      <a:alpha val="65000"/>
                    </a:srgbClr>
                  </a:outerShdw>
                </a:effectLst>
              </a:rPr>
              <a:t>الاستنتاجات</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12291" name="Espace réservé du contenu 2"/>
          <p:cNvSpPr>
            <a:spLocks noGrp="1"/>
          </p:cNvSpPr>
          <p:nvPr>
            <p:ph idx="1"/>
          </p:nvPr>
        </p:nvSpPr>
        <p:spPr/>
        <p:txBody>
          <a:bodyPr/>
          <a:lstStyle/>
          <a:p>
            <a:pPr algn="just" rtl="1" eaLnBrk="1" hangingPunct="1"/>
            <a:endParaRPr lang="fr-FR" dirty="0" smtClean="0">
              <a:ea typeface="Majalla UI"/>
              <a:cs typeface="Majalla UI"/>
            </a:endParaRPr>
          </a:p>
          <a:p>
            <a:pPr algn="just" rtl="1" eaLnBrk="1" hangingPunct="1"/>
            <a:r>
              <a:rPr lang="ar-MA" sz="2400" dirty="0" smtClean="0">
                <a:solidFill>
                  <a:srgbClr val="FF0000"/>
                </a:solidFill>
                <a:effectLst>
                  <a:outerShdw blurRad="38100" dist="38100" dir="2700000" algn="tl">
                    <a:srgbClr val="000000">
                      <a:alpha val="43137"/>
                    </a:srgbClr>
                  </a:outerShdw>
                </a:effectLst>
                <a:ea typeface="Majalla UI"/>
              </a:rPr>
              <a:t>متطلبات </a:t>
            </a:r>
            <a:r>
              <a:rPr lang="ar-MA" sz="2400" dirty="0" err="1" smtClean="0">
                <a:solidFill>
                  <a:srgbClr val="FF0000"/>
                </a:solidFill>
                <a:effectLst>
                  <a:outerShdw blurRad="38100" dist="38100" dir="2700000" algn="tl">
                    <a:srgbClr val="000000">
                      <a:alpha val="43137"/>
                    </a:srgbClr>
                  </a:outerShdw>
                </a:effectLst>
                <a:ea typeface="Majalla UI"/>
              </a:rPr>
              <a:t>مهارية</a:t>
            </a:r>
            <a:r>
              <a:rPr lang="ar-MA" sz="2400" dirty="0" smtClean="0">
                <a:solidFill>
                  <a:srgbClr val="FF0000"/>
                </a:solidFill>
                <a:effectLst>
                  <a:outerShdw blurRad="38100" dist="38100" dir="2700000" algn="tl">
                    <a:srgbClr val="000000">
                      <a:alpha val="43137"/>
                    </a:srgbClr>
                  </a:outerShdw>
                </a:effectLst>
                <a:ea typeface="Majalla UI"/>
              </a:rPr>
              <a:t> ”تقنية </a:t>
            </a:r>
            <a:r>
              <a:rPr lang="ar-MA" sz="2400" dirty="0" err="1" smtClean="0">
                <a:solidFill>
                  <a:srgbClr val="FF0000"/>
                </a:solidFill>
                <a:effectLst>
                  <a:outerShdw blurRad="38100" dist="38100" dir="2700000" algn="tl">
                    <a:srgbClr val="000000">
                      <a:alpha val="43137"/>
                    </a:srgbClr>
                  </a:outerShdw>
                </a:effectLst>
                <a:ea typeface="Majalla UI"/>
              </a:rPr>
              <a:t>وبيداغوجية</a:t>
            </a:r>
            <a:r>
              <a:rPr lang="ar-MA" sz="2400" dirty="0" smtClean="0">
                <a:solidFill>
                  <a:srgbClr val="FF0000"/>
                </a:solidFill>
                <a:effectLst>
                  <a:outerShdw blurRad="38100" dist="38100" dir="2700000" algn="tl">
                    <a:srgbClr val="000000">
                      <a:alpha val="43137"/>
                    </a:srgbClr>
                  </a:outerShdw>
                </a:effectLst>
                <a:ea typeface="Majalla UI"/>
              </a:rPr>
              <a:t>“ متعددة</a:t>
            </a:r>
          </a:p>
          <a:p>
            <a:pPr algn="just" rtl="1" eaLnBrk="1" hangingPunct="1"/>
            <a:r>
              <a:rPr lang="ar-MA" sz="2400" dirty="0" smtClean="0">
                <a:solidFill>
                  <a:srgbClr val="FF0000"/>
                </a:solidFill>
                <a:effectLst>
                  <a:outerShdw blurRad="38100" dist="38100" dir="2700000" algn="tl">
                    <a:srgbClr val="000000">
                      <a:alpha val="43137"/>
                    </a:srgbClr>
                  </a:outerShdw>
                </a:effectLst>
                <a:ea typeface="Majalla UI"/>
              </a:rPr>
              <a:t>طول المهمة وصعوبة الإنجاز</a:t>
            </a:r>
          </a:p>
          <a:p>
            <a:pPr algn="just" rtl="1" eaLnBrk="1" hangingPunct="1"/>
            <a:r>
              <a:rPr lang="ar-MA" sz="2400" dirty="0" smtClean="0">
                <a:solidFill>
                  <a:srgbClr val="FF0000"/>
                </a:solidFill>
                <a:effectLst>
                  <a:outerShdw blurRad="38100" dist="38100" dir="2700000" algn="tl">
                    <a:srgbClr val="000000">
                      <a:alpha val="43137"/>
                    </a:srgbClr>
                  </a:outerShdw>
                </a:effectLst>
                <a:ea typeface="Majalla UI"/>
              </a:rPr>
              <a:t>تداخل المفاهيم والأدوار </a:t>
            </a:r>
          </a:p>
          <a:p>
            <a:pPr lvl="1" algn="just" rtl="1" eaLnBrk="1" hangingPunct="1"/>
            <a:r>
              <a:rPr lang="ar-MA" dirty="0" smtClean="0">
                <a:solidFill>
                  <a:schemeClr val="accent1">
                    <a:lumMod val="75000"/>
                  </a:schemeClr>
                </a:solidFill>
                <a:effectLst>
                  <a:outerShdw blurRad="38100" dist="38100" dir="2700000" algn="tl">
                    <a:srgbClr val="000000">
                      <a:alpha val="43137"/>
                    </a:srgbClr>
                  </a:outerShdw>
                </a:effectLst>
                <a:ea typeface="Majalla UI"/>
              </a:rPr>
              <a:t>السيناريو يعوض الجذاذة أو العكس؟؟؟</a:t>
            </a:r>
          </a:p>
          <a:p>
            <a:pPr algn="just" rtl="1" eaLnBrk="1" hangingPunct="1">
              <a:buFont typeface="Wingdings 2" pitchFamily="18" charset="2"/>
              <a:buNone/>
            </a:pPr>
            <a:endParaRPr lang="ar-MA" dirty="0" smtClean="0">
              <a:ea typeface="Majalla UI"/>
            </a:endParaRPr>
          </a:p>
          <a:p>
            <a:pPr algn="ctr" rtl="1" eaLnBrk="1" hangingPunct="1">
              <a:buFont typeface="Wingdings 2" pitchFamily="18" charset="2"/>
              <a:buNone/>
            </a:pPr>
            <a:endParaRPr lang="ar-MA" dirty="0" smtClean="0">
              <a:solidFill>
                <a:srgbClr val="FF0000"/>
              </a:solidFill>
              <a:latin typeface="Arial" pitchFamily="34" charset="0"/>
              <a:cs typeface="Arial" pitchFamily="34" charset="0"/>
            </a:endParaRPr>
          </a:p>
          <a:p>
            <a:pPr algn="ctr" rtl="1" eaLnBrk="1" hangingPunct="1">
              <a:buFont typeface="Wingdings 2" pitchFamily="18" charset="2"/>
              <a:buNone/>
            </a:pPr>
            <a:r>
              <a:rPr lang="ar-MA" dirty="0" smtClean="0">
                <a:solidFill>
                  <a:srgbClr val="FF0000"/>
                </a:solidFill>
                <a:latin typeface="Arial" pitchFamily="34" charset="0"/>
                <a:cs typeface="Arial" pitchFamily="34" charset="0"/>
              </a:rPr>
              <a:t>عبء إضافي على الأستاذ</a:t>
            </a:r>
            <a:endParaRPr lang="fr-FR" dirty="0" smtClean="0">
              <a:solidFill>
                <a:srgbClr val="FF0000"/>
              </a:solidFill>
              <a:latin typeface="Arial" pitchFamily="34" charset="0"/>
              <a:cs typeface="Arial" pitchFamily="34" charset="0"/>
            </a:endParaRPr>
          </a:p>
        </p:txBody>
      </p:sp>
      <p:pic>
        <p:nvPicPr>
          <p:cNvPr id="4" name="Image 3" descr="images.jpeg"/>
          <p:cNvPicPr>
            <a:picLocks noChangeAspect="1"/>
          </p:cNvPicPr>
          <p:nvPr/>
        </p:nvPicPr>
        <p:blipFill>
          <a:blip r:embed="rId2" cstate="print"/>
          <a:stretch>
            <a:fillRect/>
          </a:stretch>
        </p:blipFill>
        <p:spPr>
          <a:xfrm>
            <a:off x="928662" y="2214554"/>
            <a:ext cx="1914525" cy="2390775"/>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7" dur="500"/>
                                        <p:tgtEl>
                                          <p:spTgt spid="1229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0" dur="500"/>
                                        <p:tgtEl>
                                          <p:spTgt spid="1229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3" dur="500"/>
                                        <p:tgtEl>
                                          <p:spTgt spid="12291">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6" dur="500"/>
                                        <p:tgtEl>
                                          <p:spTgt spid="12291">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291">
                                            <p:txEl>
                                              <p:pRg st="7" end="7"/>
                                            </p:txEl>
                                          </p:spTgt>
                                        </p:tgtEl>
                                        <p:attrNameLst>
                                          <p:attrName>style.visibility</p:attrName>
                                        </p:attrNameLst>
                                      </p:cBhvr>
                                      <p:to>
                                        <p:strVal val="visible"/>
                                      </p:to>
                                    </p:set>
                                    <p:animEffect transition="in" filter="blinds(horizontal)">
                                      <p:cBhvr>
                                        <p:cTn id="24"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rtl="1">
              <a:buNone/>
            </a:pPr>
            <a:r>
              <a:rPr lang="ar-MA" sz="5400" spc="50" dirty="0" smtClean="0">
                <a:ln w="11430"/>
                <a:solidFill>
                  <a:srgbClr val="7030A0"/>
                </a:solidFill>
                <a:effectLst>
                  <a:outerShdw blurRad="76200" dist="50800" dir="5400000" algn="tl" rotWithShape="0">
                    <a:srgbClr val="000000">
                      <a:alpha val="65000"/>
                    </a:srgbClr>
                  </a:outerShdw>
                </a:effectLst>
              </a:rPr>
              <a:t>تخطيط السيناريو </a:t>
            </a:r>
            <a:r>
              <a:rPr lang="ar-MA" sz="5400" spc="50" dirty="0" err="1" smtClean="0">
                <a:ln w="11430"/>
                <a:solidFill>
                  <a:srgbClr val="7030A0"/>
                </a:solidFill>
                <a:effectLst>
                  <a:outerShdw blurRad="76200" dist="50800" dir="5400000" algn="tl" rotWithShape="0">
                    <a:srgbClr val="000000">
                      <a:alpha val="65000"/>
                    </a:srgbClr>
                  </a:outerShdw>
                </a:effectLst>
              </a:rPr>
              <a:t>البيداغوجي</a:t>
            </a:r>
            <a:endParaRPr lang="ar-MA" sz="5400" spc="50" dirty="0" smtClean="0">
              <a:ln w="11430"/>
              <a:solidFill>
                <a:srgbClr val="7030A0"/>
              </a:solidFill>
              <a:effectLst>
                <a:outerShdw blurRad="76200" dist="50800" dir="5400000" algn="tl" rotWithShape="0">
                  <a:srgbClr val="000000">
                    <a:alpha val="65000"/>
                  </a:srgbClr>
                </a:outerShdw>
              </a:effectLst>
            </a:endParaRPr>
          </a:p>
          <a:p>
            <a:pPr algn="ctr" rtl="1">
              <a:buNone/>
            </a:pPr>
            <a:endParaRPr lang="fr-FR" sz="5400" dirty="0"/>
          </a:p>
        </p:txBody>
      </p:sp>
      <p:pic>
        <p:nvPicPr>
          <p:cNvPr id="4" name="Image 3" descr="cerveau.jpg"/>
          <p:cNvPicPr>
            <a:picLocks noChangeAspect="1"/>
          </p:cNvPicPr>
          <p:nvPr/>
        </p:nvPicPr>
        <p:blipFill>
          <a:blip r:embed="rId2" cstate="print"/>
          <a:stretch>
            <a:fillRect/>
          </a:stretch>
        </p:blipFill>
        <p:spPr>
          <a:xfrm>
            <a:off x="1142976" y="3143248"/>
            <a:ext cx="2790825" cy="328612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050" name="Picture 2"/>
          <p:cNvPicPr>
            <a:picLocks noChangeAspect="1" noChangeArrowheads="1"/>
          </p:cNvPicPr>
          <p:nvPr/>
        </p:nvPicPr>
        <p:blipFill>
          <a:blip r:embed="rId3" cstate="print"/>
          <a:srcRect/>
          <a:stretch>
            <a:fillRect/>
          </a:stretch>
        </p:blipFill>
        <p:spPr bwMode="auto">
          <a:xfrm>
            <a:off x="5005371" y="2966552"/>
            <a:ext cx="3266834" cy="3462844"/>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3" cstate="print"/>
          <a:srcRect/>
          <a:stretch>
            <a:fillRect/>
          </a:stretch>
        </p:blipFill>
        <p:spPr bwMode="auto">
          <a:xfrm>
            <a:off x="571472" y="428604"/>
            <a:ext cx="7929618" cy="5947213"/>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62" name="Picture 2"/>
          <p:cNvPicPr>
            <a:picLocks noChangeAspect="1" noChangeArrowheads="1"/>
          </p:cNvPicPr>
          <p:nvPr/>
        </p:nvPicPr>
        <p:blipFill>
          <a:blip r:embed="rId3" cstate="print"/>
          <a:srcRect/>
          <a:stretch>
            <a:fillRect/>
          </a:stretch>
        </p:blipFill>
        <p:spPr bwMode="auto">
          <a:xfrm>
            <a:off x="1524000" y="1428736"/>
            <a:ext cx="6096000" cy="4419600"/>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rtl="1"/>
            <a:r>
              <a:rPr lang="ar-SA" sz="2800" dirty="0" smtClean="0">
                <a:solidFill>
                  <a:srgbClr val="FF0000"/>
                </a:solidFill>
                <a:effectLst>
                  <a:outerShdw blurRad="38100" dist="38100" dir="2700000" algn="tl">
                    <a:srgbClr val="000000">
                      <a:alpha val="43137"/>
                    </a:srgbClr>
                  </a:outerShdw>
                </a:effectLst>
                <a:ea typeface="Majalla UI"/>
              </a:rPr>
              <a:t>يمكننا التمييز بين ثلاث مراحل كبرى لإنجاز السيناريو </a:t>
            </a:r>
            <a:r>
              <a:rPr lang="ar-SA" sz="2800" dirty="0" err="1" smtClean="0">
                <a:solidFill>
                  <a:srgbClr val="FF0000"/>
                </a:solidFill>
                <a:effectLst>
                  <a:outerShdw blurRad="38100" dist="38100" dir="2700000" algn="tl">
                    <a:srgbClr val="000000">
                      <a:alpha val="43137"/>
                    </a:srgbClr>
                  </a:outerShdw>
                </a:effectLst>
                <a:ea typeface="Majalla UI"/>
              </a:rPr>
              <a:t>البيداغوجي</a:t>
            </a:r>
            <a:r>
              <a:rPr lang="ar-SA" sz="2800" dirty="0" smtClean="0">
                <a:solidFill>
                  <a:srgbClr val="FF0000"/>
                </a:solidFill>
                <a:effectLst>
                  <a:outerShdw blurRad="38100" dist="38100" dir="2700000" algn="tl">
                    <a:srgbClr val="000000">
                      <a:alpha val="43137"/>
                    </a:srgbClr>
                  </a:outerShdw>
                </a:effectLst>
                <a:ea typeface="Majalla UI"/>
              </a:rPr>
              <a:t>:</a:t>
            </a:r>
            <a:endParaRPr lang="fr-FR" sz="2800" dirty="0" smtClean="0">
              <a:solidFill>
                <a:srgbClr val="FF0000"/>
              </a:solidFill>
              <a:effectLst>
                <a:outerShdw blurRad="38100" dist="38100" dir="2700000" algn="tl">
                  <a:srgbClr val="000000">
                    <a:alpha val="43137"/>
                  </a:srgbClr>
                </a:outerShdw>
              </a:effectLst>
              <a:ea typeface="Majalla UI"/>
            </a:endParaRPr>
          </a:p>
          <a:p>
            <a:endParaRPr lang="fr-FR" dirty="0"/>
          </a:p>
        </p:txBody>
      </p:sp>
      <p:grpSp>
        <p:nvGrpSpPr>
          <p:cNvPr id="5" name="Group 3"/>
          <p:cNvGrpSpPr>
            <a:grpSpLocks/>
          </p:cNvGrpSpPr>
          <p:nvPr/>
        </p:nvGrpSpPr>
        <p:grpSpPr bwMode="auto">
          <a:xfrm>
            <a:off x="1258265" y="3213063"/>
            <a:ext cx="5801380" cy="2764379"/>
            <a:chOff x="168" y="1450"/>
            <a:chExt cx="4923" cy="2302"/>
          </a:xfrm>
        </p:grpSpPr>
        <p:sp>
          <p:nvSpPr>
            <p:cNvPr id="6" name="Freeform 6"/>
            <p:cNvSpPr>
              <a:spLocks/>
            </p:cNvSpPr>
            <p:nvPr/>
          </p:nvSpPr>
          <p:spPr bwMode="gray">
            <a:xfrm>
              <a:off x="4645" y="1660"/>
              <a:ext cx="441" cy="701"/>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rgbClr val="4B1092">
                    <a:gamma/>
                    <a:shade val="46275"/>
                    <a:invGamma/>
                  </a:srgbClr>
                </a:gs>
                <a:gs pos="50000">
                  <a:srgbClr val="4B1092"/>
                </a:gs>
                <a:gs pos="100000">
                  <a:srgbClr val="4B1092">
                    <a:gamma/>
                    <a:shade val="46275"/>
                    <a:invGamma/>
                  </a:srgbClr>
                </a:gs>
              </a:gsLst>
              <a:lin ang="2700000" scaled="1"/>
            </a:gradFill>
            <a:ln>
              <a:noFill/>
            </a:ln>
            <a:extLst>
              <a:ext uri="{91240B29-F687-4F45-9708-019B960494DF}">
                <a14:hiddenLine xmlns:a14="http://schemas.microsoft.com/office/drawing/2010/main" xmlns="" w="0">
                  <a:solidFill>
                    <a:srgbClr val="D1D1D1"/>
                  </a:solidFill>
                  <a:prstDash val="solid"/>
                  <a:round/>
                  <a:headEnd/>
                  <a:tailEnd/>
                </a14:hiddenLine>
              </a:ext>
            </a:extLst>
          </p:spPr>
          <p:txBody>
            <a:bodyPr/>
            <a:lstStyle/>
            <a:p>
              <a:endParaRPr lang="fr-FR"/>
            </a:p>
          </p:txBody>
        </p:sp>
        <p:sp>
          <p:nvSpPr>
            <p:cNvPr id="7" name="Freeform 7"/>
            <p:cNvSpPr>
              <a:spLocks/>
            </p:cNvSpPr>
            <p:nvPr/>
          </p:nvSpPr>
          <p:spPr bwMode="gray">
            <a:xfrm>
              <a:off x="2340" y="1660"/>
              <a:ext cx="2751" cy="450"/>
            </a:xfrm>
            <a:custGeom>
              <a:avLst/>
              <a:gdLst>
                <a:gd name="T0" fmla="*/ 1612 w 1920"/>
                <a:gd name="T1" fmla="*/ 284 h 284"/>
                <a:gd name="T2" fmla="*/ 0 w 1920"/>
                <a:gd name="T3" fmla="*/ 284 h 284"/>
                <a:gd name="T4" fmla="*/ 446 w 1920"/>
                <a:gd name="T5" fmla="*/ 0 h 284"/>
                <a:gd name="T6" fmla="*/ 1920 w 1920"/>
                <a:gd name="T7" fmla="*/ 0 h 284"/>
                <a:gd name="T8" fmla="*/ 1612 w 1920"/>
                <a:gd name="T9" fmla="*/ 284 h 284"/>
              </a:gdLst>
              <a:ahLst/>
              <a:cxnLst>
                <a:cxn ang="0">
                  <a:pos x="T0" y="T1"/>
                </a:cxn>
                <a:cxn ang="0">
                  <a:pos x="T2" y="T3"/>
                </a:cxn>
                <a:cxn ang="0">
                  <a:pos x="T4" y="T5"/>
                </a:cxn>
                <a:cxn ang="0">
                  <a:pos x="T6" y="T7"/>
                </a:cxn>
                <a:cxn ang="0">
                  <a:pos x="T8" y="T9"/>
                </a:cxn>
              </a:cxnLst>
              <a:rect l="0" t="0" r="r" b="b"/>
              <a:pathLst>
                <a:path w="1920" h="284">
                  <a:moveTo>
                    <a:pt x="1612" y="284"/>
                  </a:moveTo>
                  <a:lnTo>
                    <a:pt x="0" y="284"/>
                  </a:lnTo>
                  <a:lnTo>
                    <a:pt x="446" y="0"/>
                  </a:lnTo>
                  <a:lnTo>
                    <a:pt x="1920" y="0"/>
                  </a:lnTo>
                  <a:lnTo>
                    <a:pt x="1612" y="284"/>
                  </a:lnTo>
                  <a:close/>
                </a:path>
              </a:pathLst>
            </a:custGeom>
            <a:solidFill>
              <a:srgbClr val="A77BFF"/>
            </a:solidFill>
            <a:ln>
              <a:noFill/>
            </a:ln>
            <a:extLst>
              <a:ext uri="{91240B29-F687-4F45-9708-019B960494DF}">
                <a14:hiddenLine xmlns:a14="http://schemas.microsoft.com/office/drawing/2010/main" xmlns="" w="0">
                  <a:solidFill>
                    <a:srgbClr val="808080"/>
                  </a:solidFill>
                  <a:prstDash val="solid"/>
                  <a:round/>
                  <a:headEnd/>
                  <a:tailEnd/>
                </a14:hiddenLine>
              </a:ext>
            </a:extLst>
          </p:spPr>
          <p:txBody>
            <a:bodyPr/>
            <a:lstStyle/>
            <a:p>
              <a:pPr algn="ctr"/>
              <a:r>
                <a:rPr lang="ar-MA" sz="2400" b="1" i="1" dirty="0" smtClean="0"/>
                <a:t>مرحلة ما بعد التنفيذ</a:t>
              </a:r>
              <a:endParaRPr lang="fr-FR" sz="2400" b="1" i="1" dirty="0"/>
            </a:p>
          </p:txBody>
        </p:sp>
        <p:sp>
          <p:nvSpPr>
            <p:cNvPr id="8" name="Freeform 8"/>
            <p:cNvSpPr>
              <a:spLocks/>
            </p:cNvSpPr>
            <p:nvPr/>
          </p:nvSpPr>
          <p:spPr bwMode="gray">
            <a:xfrm>
              <a:off x="4200" y="2353"/>
              <a:ext cx="439" cy="704"/>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rgbClr val="90330A">
                    <a:gamma/>
                    <a:shade val="46275"/>
                    <a:invGamma/>
                  </a:srgbClr>
                </a:gs>
                <a:gs pos="50000">
                  <a:srgbClr val="90330A"/>
                </a:gs>
                <a:gs pos="100000">
                  <a:srgbClr val="90330A">
                    <a:gamma/>
                    <a:shade val="46275"/>
                    <a:invGamma/>
                  </a:srgbClr>
                </a:gs>
              </a:gsLst>
              <a:lin ang="2700000" scaled="1"/>
            </a:gradFill>
            <a:ln>
              <a:noFill/>
            </a:ln>
            <a:extLst>
              <a:ext uri="{91240B29-F687-4F45-9708-019B960494DF}">
                <a14:hiddenLine xmlns:a14="http://schemas.microsoft.com/office/drawing/2010/main" xmlns="" w="0">
                  <a:solidFill>
                    <a:srgbClr val="D1D1D1"/>
                  </a:solidFill>
                  <a:prstDash val="solid"/>
                  <a:round/>
                  <a:headEnd/>
                  <a:tailEnd/>
                </a14:hiddenLine>
              </a:ext>
            </a:extLst>
          </p:spPr>
          <p:txBody>
            <a:bodyPr/>
            <a:lstStyle/>
            <a:p>
              <a:endParaRPr lang="fr-FR"/>
            </a:p>
          </p:txBody>
        </p:sp>
        <p:sp>
          <p:nvSpPr>
            <p:cNvPr id="9" name="Freeform 9"/>
            <p:cNvSpPr>
              <a:spLocks/>
            </p:cNvSpPr>
            <p:nvPr/>
          </p:nvSpPr>
          <p:spPr bwMode="gray">
            <a:xfrm>
              <a:off x="3758" y="3047"/>
              <a:ext cx="442" cy="705"/>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rgbClr val="906B0E">
                    <a:gamma/>
                    <a:shade val="46275"/>
                    <a:invGamma/>
                  </a:srgbClr>
                </a:gs>
                <a:gs pos="50000">
                  <a:srgbClr val="906B0E"/>
                </a:gs>
                <a:gs pos="100000">
                  <a:srgbClr val="906B0E">
                    <a:gamma/>
                    <a:shade val="46275"/>
                    <a:invGamma/>
                  </a:srgbClr>
                </a:gs>
              </a:gsLst>
              <a:lin ang="2700000" scaled="1"/>
            </a:gradFill>
            <a:ln>
              <a:noFill/>
            </a:ln>
            <a:extLst>
              <a:ext uri="{91240B29-F687-4F45-9708-019B960494DF}">
                <a14:hiddenLine xmlns:a14="http://schemas.microsoft.com/office/drawing/2010/main" xmlns="" w="0">
                  <a:solidFill>
                    <a:srgbClr val="D1D1D1"/>
                  </a:solidFill>
                  <a:prstDash val="solid"/>
                  <a:round/>
                  <a:headEnd/>
                  <a:tailEnd/>
                </a14:hiddenLine>
              </a:ext>
            </a:extLst>
          </p:spPr>
          <p:txBody>
            <a:bodyPr/>
            <a:lstStyle/>
            <a:p>
              <a:endParaRPr lang="fr-FR"/>
            </a:p>
          </p:txBody>
        </p:sp>
        <p:sp>
          <p:nvSpPr>
            <p:cNvPr id="10" name="Freeform 10"/>
            <p:cNvSpPr>
              <a:spLocks/>
            </p:cNvSpPr>
            <p:nvPr/>
          </p:nvSpPr>
          <p:spPr bwMode="gray">
            <a:xfrm>
              <a:off x="1076" y="3051"/>
              <a:ext cx="3124" cy="450"/>
            </a:xfrm>
            <a:custGeom>
              <a:avLst/>
              <a:gdLst>
                <a:gd name="T0" fmla="*/ 1872 w 2180"/>
                <a:gd name="T1" fmla="*/ 284 h 284"/>
                <a:gd name="T2" fmla="*/ 0 w 2180"/>
                <a:gd name="T3" fmla="*/ 284 h 284"/>
                <a:gd name="T4" fmla="*/ 446 w 2180"/>
                <a:gd name="T5" fmla="*/ 0 h 284"/>
                <a:gd name="T6" fmla="*/ 2180 w 2180"/>
                <a:gd name="T7" fmla="*/ 0 h 284"/>
                <a:gd name="T8" fmla="*/ 1872 w 2180"/>
                <a:gd name="T9" fmla="*/ 284 h 284"/>
              </a:gdLst>
              <a:ahLst/>
              <a:cxnLst>
                <a:cxn ang="0">
                  <a:pos x="T0" y="T1"/>
                </a:cxn>
                <a:cxn ang="0">
                  <a:pos x="T2" y="T3"/>
                </a:cxn>
                <a:cxn ang="0">
                  <a:pos x="T4" y="T5"/>
                </a:cxn>
                <a:cxn ang="0">
                  <a:pos x="T6" y="T7"/>
                </a:cxn>
                <a:cxn ang="0">
                  <a:pos x="T8" y="T9"/>
                </a:cxn>
              </a:cxnLst>
              <a:rect l="0" t="0" r="r" b="b"/>
              <a:pathLst>
                <a:path w="2180" h="284">
                  <a:moveTo>
                    <a:pt x="1872" y="284"/>
                  </a:moveTo>
                  <a:lnTo>
                    <a:pt x="0" y="284"/>
                  </a:lnTo>
                  <a:lnTo>
                    <a:pt x="446" y="0"/>
                  </a:lnTo>
                  <a:lnTo>
                    <a:pt x="2180" y="0"/>
                  </a:lnTo>
                  <a:lnTo>
                    <a:pt x="1872" y="284"/>
                  </a:lnTo>
                  <a:close/>
                </a:path>
              </a:pathLst>
            </a:custGeom>
            <a:solidFill>
              <a:srgbClr val="F2E160"/>
            </a:solidFill>
            <a:ln>
              <a:noFill/>
            </a:ln>
            <a:extLst>
              <a:ext uri="{91240B29-F687-4F45-9708-019B960494DF}">
                <a14:hiddenLine xmlns:a14="http://schemas.microsoft.com/office/drawing/2010/main" xmlns="" w="0">
                  <a:solidFill>
                    <a:srgbClr val="808080"/>
                  </a:solidFill>
                  <a:prstDash val="solid"/>
                  <a:round/>
                  <a:headEnd/>
                  <a:tailEnd/>
                </a14:hiddenLine>
              </a:ext>
            </a:extLst>
          </p:spPr>
          <p:txBody>
            <a:bodyPr/>
            <a:lstStyle/>
            <a:p>
              <a:pPr algn="ctr"/>
              <a:r>
                <a:rPr lang="ar-MA" sz="2400" b="1" i="1" dirty="0" smtClean="0"/>
                <a:t>مرحلة ما قبل التنفيذ</a:t>
              </a:r>
              <a:endParaRPr lang="fr-FR" sz="2400" b="1" i="1" dirty="0"/>
            </a:p>
          </p:txBody>
        </p:sp>
        <p:sp>
          <p:nvSpPr>
            <p:cNvPr id="11" name="Line 11"/>
            <p:cNvSpPr>
              <a:spLocks noChangeShapeType="1"/>
            </p:cNvSpPr>
            <p:nvPr/>
          </p:nvSpPr>
          <p:spPr bwMode="gray">
            <a:xfrm flipH="1">
              <a:off x="168" y="3747"/>
              <a:ext cx="90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2" name="Line 12"/>
            <p:cNvSpPr>
              <a:spLocks noChangeShapeType="1"/>
            </p:cNvSpPr>
            <p:nvPr/>
          </p:nvSpPr>
          <p:spPr bwMode="gray">
            <a:xfrm flipH="1">
              <a:off x="168" y="3047"/>
              <a:ext cx="154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3" name="Line 13"/>
            <p:cNvSpPr>
              <a:spLocks noChangeShapeType="1"/>
            </p:cNvSpPr>
            <p:nvPr/>
          </p:nvSpPr>
          <p:spPr bwMode="gray">
            <a:xfrm flipH="1">
              <a:off x="168" y="2356"/>
              <a:ext cx="217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4" name="Line 14"/>
            <p:cNvSpPr>
              <a:spLocks noChangeShapeType="1"/>
            </p:cNvSpPr>
            <p:nvPr/>
          </p:nvSpPr>
          <p:spPr bwMode="gray">
            <a:xfrm flipH="1">
              <a:off x="168" y="1666"/>
              <a:ext cx="28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5" name="Line 17"/>
            <p:cNvSpPr>
              <a:spLocks noChangeShapeType="1"/>
            </p:cNvSpPr>
            <p:nvPr/>
          </p:nvSpPr>
          <p:spPr bwMode="gray">
            <a:xfrm>
              <a:off x="305" y="1686"/>
              <a:ext cx="0" cy="6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6" name="Line 18"/>
            <p:cNvSpPr>
              <a:spLocks noChangeShapeType="1"/>
            </p:cNvSpPr>
            <p:nvPr/>
          </p:nvSpPr>
          <p:spPr bwMode="gray">
            <a:xfrm>
              <a:off x="305" y="2366"/>
              <a:ext cx="0" cy="6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7" name="Line 19"/>
            <p:cNvSpPr>
              <a:spLocks noChangeShapeType="1"/>
            </p:cNvSpPr>
            <p:nvPr/>
          </p:nvSpPr>
          <p:spPr bwMode="gray">
            <a:xfrm>
              <a:off x="305" y="3047"/>
              <a:ext cx="0" cy="68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fr-FR"/>
            </a:p>
          </p:txBody>
        </p:sp>
        <p:sp>
          <p:nvSpPr>
            <p:cNvPr id="18" name="Freeform 20"/>
            <p:cNvSpPr>
              <a:spLocks/>
            </p:cNvSpPr>
            <p:nvPr/>
          </p:nvSpPr>
          <p:spPr bwMode="gray">
            <a:xfrm>
              <a:off x="1529" y="1450"/>
              <a:ext cx="1407" cy="1914"/>
            </a:xfrm>
            <a:custGeom>
              <a:avLst/>
              <a:gdLst>
                <a:gd name="T0" fmla="*/ 12 w 1824"/>
                <a:gd name="T1" fmla="*/ 2464 h 2648"/>
                <a:gd name="T2" fmla="*/ 56 w 1824"/>
                <a:gd name="T3" fmla="*/ 2120 h 2648"/>
                <a:gd name="T4" fmla="*/ 124 w 1824"/>
                <a:gd name="T5" fmla="*/ 1808 h 2648"/>
                <a:gd name="T6" fmla="*/ 212 w 1824"/>
                <a:gd name="T7" fmla="*/ 1524 h 2648"/>
                <a:gd name="T8" fmla="*/ 316 w 1824"/>
                <a:gd name="T9" fmla="*/ 1270 h 2648"/>
                <a:gd name="T10" fmla="*/ 430 w 1824"/>
                <a:gd name="T11" fmla="*/ 1044 h 2648"/>
                <a:gd name="T12" fmla="*/ 550 w 1824"/>
                <a:gd name="T13" fmla="*/ 846 h 2648"/>
                <a:gd name="T14" fmla="*/ 672 w 1824"/>
                <a:gd name="T15" fmla="*/ 674 h 2648"/>
                <a:gd name="T16" fmla="*/ 792 w 1824"/>
                <a:gd name="T17" fmla="*/ 528 h 2648"/>
                <a:gd name="T18" fmla="*/ 906 w 1824"/>
                <a:gd name="T19" fmla="*/ 408 h 2648"/>
                <a:gd name="T20" fmla="*/ 1010 w 1824"/>
                <a:gd name="T21" fmla="*/ 310 h 2648"/>
                <a:gd name="T22" fmla="*/ 1096 w 1824"/>
                <a:gd name="T23" fmla="*/ 236 h 2648"/>
                <a:gd name="T24" fmla="*/ 1164 w 1824"/>
                <a:gd name="T25" fmla="*/ 184 h 2648"/>
                <a:gd name="T26" fmla="*/ 1208 w 1824"/>
                <a:gd name="T27" fmla="*/ 154 h 2648"/>
                <a:gd name="T28" fmla="*/ 1224 w 1824"/>
                <a:gd name="T29" fmla="*/ 144 h 2648"/>
                <a:gd name="T30" fmla="*/ 1728 w 1824"/>
                <a:gd name="T31" fmla="*/ 56 h 2648"/>
                <a:gd name="T32" fmla="*/ 1568 w 1824"/>
                <a:gd name="T33" fmla="*/ 328 h 2648"/>
                <a:gd name="T34" fmla="*/ 1554 w 1824"/>
                <a:gd name="T35" fmla="*/ 332 h 2648"/>
                <a:gd name="T36" fmla="*/ 1514 w 1824"/>
                <a:gd name="T37" fmla="*/ 346 h 2648"/>
                <a:gd name="T38" fmla="*/ 1452 w 1824"/>
                <a:gd name="T39" fmla="*/ 370 h 2648"/>
                <a:gd name="T40" fmla="*/ 1370 w 1824"/>
                <a:gd name="T41" fmla="*/ 410 h 2648"/>
                <a:gd name="T42" fmla="*/ 1270 w 1824"/>
                <a:gd name="T43" fmla="*/ 466 h 2648"/>
                <a:gd name="T44" fmla="*/ 1158 w 1824"/>
                <a:gd name="T45" fmla="*/ 540 h 2648"/>
                <a:gd name="T46" fmla="*/ 1034 w 1824"/>
                <a:gd name="T47" fmla="*/ 636 h 2648"/>
                <a:gd name="T48" fmla="*/ 904 w 1824"/>
                <a:gd name="T49" fmla="*/ 756 h 2648"/>
                <a:gd name="T50" fmla="*/ 770 w 1824"/>
                <a:gd name="T51" fmla="*/ 900 h 2648"/>
                <a:gd name="T52" fmla="*/ 632 w 1824"/>
                <a:gd name="T53" fmla="*/ 1076 h 2648"/>
                <a:gd name="T54" fmla="*/ 498 w 1824"/>
                <a:gd name="T55" fmla="*/ 1280 h 2648"/>
                <a:gd name="T56" fmla="*/ 370 w 1824"/>
                <a:gd name="T57" fmla="*/ 1518 h 2648"/>
                <a:gd name="T58" fmla="*/ 248 w 1824"/>
                <a:gd name="T59" fmla="*/ 1792 h 2648"/>
                <a:gd name="T60" fmla="*/ 138 w 1824"/>
                <a:gd name="T61" fmla="*/ 2104 h 2648"/>
                <a:gd name="T62" fmla="*/ 42 w 1824"/>
                <a:gd name="T63" fmla="*/ 2456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D11364">
                    <a:gamma/>
                    <a:shade val="46275"/>
                    <a:invGamma/>
                  </a:srgbClr>
                </a:gs>
              </a:gsLst>
              <a:lin ang="5400000" scaled="1"/>
            </a:gradFill>
            <a:ln>
              <a:noFill/>
            </a:ln>
            <a:extLst>
              <a:ext uri="{91240B29-F687-4F45-9708-019B960494DF}">
                <a14:hiddenLine xmlns:a14="http://schemas.microsoft.com/office/drawing/2010/main" xmlns="" w="0">
                  <a:solidFill>
                    <a:srgbClr val="FACD69"/>
                  </a:solidFill>
                  <a:prstDash val="solid"/>
                  <a:round/>
                  <a:headEnd/>
                  <a:tailEnd/>
                </a14:hiddenLine>
              </a:ext>
            </a:extLst>
          </p:spPr>
          <p:txBody>
            <a:bodyPr/>
            <a:lstStyle/>
            <a:p>
              <a:endParaRPr lang="fr-FR"/>
            </a:p>
          </p:txBody>
        </p:sp>
        <p:sp>
          <p:nvSpPr>
            <p:cNvPr id="19" name="Rectangle 22"/>
            <p:cNvSpPr>
              <a:spLocks noChangeArrowheads="1"/>
            </p:cNvSpPr>
            <p:nvPr/>
          </p:nvSpPr>
          <p:spPr bwMode="gray">
            <a:xfrm>
              <a:off x="2341" y="2110"/>
              <a:ext cx="2309" cy="248"/>
            </a:xfrm>
            <a:prstGeom prst="rect">
              <a:avLst/>
            </a:prstGeom>
            <a:gradFill rotWithShape="1">
              <a:gsLst>
                <a:gs pos="0">
                  <a:srgbClr val="8041FF">
                    <a:gamma/>
                    <a:shade val="72549"/>
                    <a:invGamma/>
                  </a:srgbClr>
                </a:gs>
                <a:gs pos="50000">
                  <a:srgbClr val="8041FF"/>
                </a:gs>
                <a:gs pos="100000">
                  <a:srgbClr val="8041FF">
                    <a:gamma/>
                    <a:shade val="72549"/>
                    <a:invGamma/>
                  </a:srgbClr>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dirty="0">
                <a:solidFill>
                  <a:schemeClr val="bg1"/>
                </a:solidFill>
                <a:latin typeface="Verdana" pitchFamily="34" charset="0"/>
              </a:endParaRPr>
            </a:p>
          </p:txBody>
        </p:sp>
        <p:sp>
          <p:nvSpPr>
            <p:cNvPr id="20" name="Freeform 23"/>
            <p:cNvSpPr>
              <a:spLocks/>
            </p:cNvSpPr>
            <p:nvPr/>
          </p:nvSpPr>
          <p:spPr bwMode="gray">
            <a:xfrm>
              <a:off x="1709" y="2353"/>
              <a:ext cx="2935" cy="454"/>
            </a:xfrm>
            <a:custGeom>
              <a:avLst/>
              <a:gdLst>
                <a:gd name="T0" fmla="*/ 1742 w 2048"/>
                <a:gd name="T1" fmla="*/ 286 h 286"/>
                <a:gd name="T2" fmla="*/ 0 w 2048"/>
                <a:gd name="T3" fmla="*/ 286 h 286"/>
                <a:gd name="T4" fmla="*/ 446 w 2048"/>
                <a:gd name="T5" fmla="*/ 0 h 286"/>
                <a:gd name="T6" fmla="*/ 2048 w 2048"/>
                <a:gd name="T7" fmla="*/ 0 h 286"/>
                <a:gd name="T8" fmla="*/ 1742 w 2048"/>
                <a:gd name="T9" fmla="*/ 286 h 286"/>
              </a:gdLst>
              <a:ahLst/>
              <a:cxnLst>
                <a:cxn ang="0">
                  <a:pos x="T0" y="T1"/>
                </a:cxn>
                <a:cxn ang="0">
                  <a:pos x="T2" y="T3"/>
                </a:cxn>
                <a:cxn ang="0">
                  <a:pos x="T4" y="T5"/>
                </a:cxn>
                <a:cxn ang="0">
                  <a:pos x="T6" y="T7"/>
                </a:cxn>
                <a:cxn ang="0">
                  <a:pos x="T8" y="T9"/>
                </a:cxn>
              </a:cxnLst>
              <a:rect l="0" t="0" r="r" b="b"/>
              <a:pathLst>
                <a:path w="2048" h="286">
                  <a:moveTo>
                    <a:pt x="1742" y="286"/>
                  </a:moveTo>
                  <a:lnTo>
                    <a:pt x="0" y="286"/>
                  </a:lnTo>
                  <a:lnTo>
                    <a:pt x="446" y="0"/>
                  </a:lnTo>
                  <a:lnTo>
                    <a:pt x="2048" y="0"/>
                  </a:lnTo>
                  <a:lnTo>
                    <a:pt x="1742" y="286"/>
                  </a:lnTo>
                  <a:close/>
                </a:path>
              </a:pathLst>
            </a:custGeom>
            <a:solidFill>
              <a:srgbClr val="FF9966"/>
            </a:solidFill>
            <a:ln>
              <a:noFill/>
            </a:ln>
            <a:extLst>
              <a:ext uri="{91240B29-F687-4F45-9708-019B960494DF}">
                <a14:hiddenLine xmlns:a14="http://schemas.microsoft.com/office/drawing/2010/main" xmlns="" w="0">
                  <a:solidFill>
                    <a:srgbClr val="808080"/>
                  </a:solidFill>
                  <a:prstDash val="solid"/>
                  <a:round/>
                  <a:headEnd/>
                  <a:tailEnd/>
                </a14:hiddenLine>
              </a:ext>
            </a:extLst>
          </p:spPr>
          <p:txBody>
            <a:bodyPr/>
            <a:lstStyle/>
            <a:p>
              <a:pPr algn="ctr"/>
              <a:r>
                <a:rPr lang="ar-MA" sz="2400" b="1" i="1" dirty="0" smtClean="0"/>
                <a:t>مرحلة التنفيذ</a:t>
              </a:r>
              <a:endParaRPr lang="fr-FR" sz="2400" b="1" i="1" dirty="0"/>
            </a:p>
          </p:txBody>
        </p:sp>
        <p:sp>
          <p:nvSpPr>
            <p:cNvPr id="21" name="Rectangle 24"/>
            <p:cNvSpPr>
              <a:spLocks noChangeArrowheads="1"/>
            </p:cNvSpPr>
            <p:nvPr/>
          </p:nvSpPr>
          <p:spPr bwMode="gray">
            <a:xfrm>
              <a:off x="1711" y="2806"/>
              <a:ext cx="2499" cy="248"/>
            </a:xfrm>
            <a:prstGeom prst="rect">
              <a:avLst/>
            </a:prstGeom>
            <a:gradFill rotWithShape="1">
              <a:gsLst>
                <a:gs pos="0">
                  <a:srgbClr val="DC7150">
                    <a:gamma/>
                    <a:shade val="72549"/>
                    <a:invGamma/>
                  </a:srgbClr>
                </a:gs>
                <a:gs pos="50000">
                  <a:srgbClr val="DC7150"/>
                </a:gs>
                <a:gs pos="100000">
                  <a:srgbClr val="DC7150">
                    <a:gamma/>
                    <a:shade val="72549"/>
                    <a:invGamma/>
                  </a:srgbClr>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dirty="0">
                <a:solidFill>
                  <a:schemeClr val="bg1"/>
                </a:solidFill>
                <a:latin typeface="Verdana" pitchFamily="34" charset="0"/>
              </a:endParaRPr>
            </a:p>
          </p:txBody>
        </p:sp>
        <p:sp>
          <p:nvSpPr>
            <p:cNvPr id="22" name="Rectangle 25"/>
            <p:cNvSpPr>
              <a:spLocks noChangeArrowheads="1"/>
            </p:cNvSpPr>
            <p:nvPr/>
          </p:nvSpPr>
          <p:spPr bwMode="gray">
            <a:xfrm>
              <a:off x="1075" y="3502"/>
              <a:ext cx="2689" cy="248"/>
            </a:xfrm>
            <a:prstGeom prst="rect">
              <a:avLst/>
            </a:prstGeom>
            <a:gradFill rotWithShape="1">
              <a:gsLst>
                <a:gs pos="0">
                  <a:srgbClr val="D0A11C">
                    <a:gamma/>
                    <a:shade val="72549"/>
                    <a:invGamma/>
                  </a:srgbClr>
                </a:gs>
                <a:gs pos="50000">
                  <a:srgbClr val="D0A11C"/>
                </a:gs>
                <a:gs pos="100000">
                  <a:srgbClr val="D0A11C">
                    <a:gamma/>
                    <a:shade val="72549"/>
                    <a:invGamma/>
                  </a:srgbClr>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0" hangingPunct="0"/>
              <a:endParaRPr lang="en-US" dirty="0">
                <a:solidFill>
                  <a:schemeClr val="bg1"/>
                </a:solidFill>
                <a:latin typeface="Verdana" pitchFamily="34" charset="0"/>
              </a:endParaRPr>
            </a:p>
          </p:txBody>
        </p:sp>
      </p:gr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4800" b="1" i="1" dirty="0" smtClean="0"/>
              <a:t>مرحلة ما قبل التنفيذ</a:t>
            </a:r>
            <a:endParaRPr lang="fr-FR" dirty="0"/>
          </a:p>
        </p:txBody>
      </p:sp>
      <p:sp>
        <p:nvSpPr>
          <p:cNvPr id="3" name="Espace réservé du contenu 2"/>
          <p:cNvSpPr>
            <a:spLocks noGrp="1"/>
          </p:cNvSpPr>
          <p:nvPr>
            <p:ph idx="1"/>
          </p:nvPr>
        </p:nvSpPr>
        <p:spPr/>
        <p:txBody>
          <a:bodyPr/>
          <a:lstStyle/>
          <a:p>
            <a:pPr lvl="0" algn="just" rtl="1"/>
            <a:r>
              <a:rPr lang="ar-SA" dirty="0" smtClean="0"/>
              <a:t>رسم خطة التنفيذ </a:t>
            </a:r>
            <a:r>
              <a:rPr lang="ar-SA" dirty="0" err="1" smtClean="0"/>
              <a:t>البيداغوجية</a:t>
            </a:r>
            <a:r>
              <a:rPr lang="ar-SA" dirty="0" smtClean="0"/>
              <a:t> (</a:t>
            </a:r>
            <a:r>
              <a:rPr lang="ar-SA" dirty="0" err="1" smtClean="0"/>
              <a:t>سيرورة</a:t>
            </a:r>
            <a:r>
              <a:rPr lang="ar-SA" dirty="0" smtClean="0"/>
              <a:t> أنشطة التعليم والتعلم)</a:t>
            </a:r>
            <a:r>
              <a:rPr lang="ar-MA" dirty="0" smtClean="0"/>
              <a:t>؛</a:t>
            </a:r>
          </a:p>
          <a:p>
            <a:pPr lvl="0" algn="r" rtl="1"/>
            <a:r>
              <a:rPr lang="ar-SA" dirty="0" smtClean="0"/>
              <a:t> والخطة الزمنية (ضبط </a:t>
            </a:r>
            <a:r>
              <a:rPr lang="ar-MA" dirty="0" err="1" smtClean="0"/>
              <a:t>ال</a:t>
            </a:r>
            <a:r>
              <a:rPr lang="ar-SA" dirty="0" smtClean="0"/>
              <a:t>زمن</a:t>
            </a:r>
            <a:r>
              <a:rPr lang="ar-MA" dirty="0" smtClean="0"/>
              <a:t> </a:t>
            </a:r>
            <a:r>
              <a:rPr lang="ar-MA" dirty="0" err="1" smtClean="0"/>
              <a:t>التعلمي</a:t>
            </a:r>
            <a:r>
              <a:rPr lang="ar-MA" dirty="0" smtClean="0"/>
              <a:t> المرتبط بكل فقرة</a:t>
            </a:r>
            <a:r>
              <a:rPr lang="ar-SA" dirty="0" smtClean="0"/>
              <a:t>)</a:t>
            </a:r>
            <a:r>
              <a:rPr lang="ar-MA" dirty="0" smtClean="0"/>
              <a:t>؛</a:t>
            </a:r>
            <a:endParaRPr lang="fr-FR" dirty="0" smtClean="0"/>
          </a:p>
          <a:p>
            <a:pPr marL="342900" lvl="0" indent="-342900" algn="r" rtl="1">
              <a:buFont typeface="Wingdings" pitchFamily="2" charset="2"/>
              <a:buChar char="Ø"/>
            </a:pPr>
            <a:r>
              <a:rPr lang="ar-SA" dirty="0" smtClean="0"/>
              <a:t>وضع شبكة للتقويم </a:t>
            </a:r>
            <a:r>
              <a:rPr lang="ar-MA" dirty="0" smtClean="0"/>
              <a:t>(</a:t>
            </a:r>
            <a:r>
              <a:rPr lang="ar-SA" dirty="0" smtClean="0"/>
              <a:t>والتتبع</a:t>
            </a:r>
            <a:r>
              <a:rPr lang="ar-MA" dirty="0" smtClean="0"/>
              <a:t>) وفق </a:t>
            </a:r>
            <a:r>
              <a:rPr lang="ar-MA" dirty="0" err="1" smtClean="0"/>
              <a:t>منضومة</a:t>
            </a:r>
            <a:r>
              <a:rPr lang="ar-MA" dirty="0" smtClean="0"/>
              <a:t> تقويم شمولية ضمن الجذاذة التربوية؛</a:t>
            </a:r>
            <a:endParaRPr lang="fr-FR" dirty="0" smtClean="0"/>
          </a:p>
          <a:p>
            <a:pPr marL="342900" lvl="0" indent="-342900" algn="r" rtl="1">
              <a:buFont typeface="Wingdings" pitchFamily="2" charset="2"/>
              <a:buChar char="Ø"/>
            </a:pPr>
            <a:r>
              <a:rPr lang="ar-SA" dirty="0" smtClean="0"/>
              <a:t>كتابة السيناريو</a:t>
            </a:r>
            <a:r>
              <a:rPr lang="ar-MA" dirty="0" smtClean="0"/>
              <a:t>؛</a:t>
            </a:r>
            <a:endParaRPr lang="fr-FR" dirty="0" smtClean="0"/>
          </a:p>
          <a:p>
            <a:pPr marL="342900" lvl="0" indent="-342900" algn="r" rtl="1">
              <a:buFont typeface="Wingdings" pitchFamily="2" charset="2"/>
              <a:buChar char="Ø"/>
            </a:pPr>
            <a:r>
              <a:rPr lang="ar-SA" dirty="0" smtClean="0"/>
              <a:t>تجريب عدة التدريس والوسائل.</a:t>
            </a:r>
            <a:endParaRPr lang="ar-MA" dirty="0" smtClean="0"/>
          </a:p>
          <a:p>
            <a:pPr>
              <a:buNone/>
            </a:pP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algn="r" rtl="1"/>
            <a:endParaRPr lang="ar-MA" dirty="0" smtClean="0"/>
          </a:p>
          <a:p>
            <a:pPr algn="r" rtl="1"/>
            <a:endParaRPr lang="ar-MA" dirty="0" smtClean="0"/>
          </a:p>
          <a:p>
            <a:pPr algn="r" rtl="1"/>
            <a:r>
              <a:rPr lang="ar-MA" dirty="0" smtClean="0"/>
              <a:t>تنزيل مضامين ومحتويات الجذاذة </a:t>
            </a:r>
          </a:p>
          <a:p>
            <a:pPr algn="r" rtl="1">
              <a:buNone/>
            </a:pPr>
            <a:r>
              <a:rPr lang="ar-MA" dirty="0" smtClean="0"/>
              <a:t>التربوية ( الدرس)؛</a:t>
            </a:r>
          </a:p>
          <a:p>
            <a:pPr algn="r" rtl="1"/>
            <a:r>
              <a:rPr lang="ar-MA" dirty="0" smtClean="0"/>
              <a:t>تنزيل مراحل السيناريو </a:t>
            </a:r>
            <a:r>
              <a:rPr lang="ar-MA" dirty="0" err="1" smtClean="0"/>
              <a:t>البيداغوجي</a:t>
            </a:r>
            <a:r>
              <a:rPr lang="ar-MA" dirty="0" smtClean="0"/>
              <a:t>؛</a:t>
            </a:r>
          </a:p>
          <a:p>
            <a:pPr algn="r" rtl="1"/>
            <a:endParaRPr lang="fr-FR" dirty="0"/>
          </a:p>
        </p:txBody>
      </p:sp>
      <p:sp>
        <p:nvSpPr>
          <p:cNvPr id="4" name="Rounded Rectangle 1"/>
          <p:cNvSpPr/>
          <p:nvPr/>
        </p:nvSpPr>
        <p:spPr>
          <a:xfrm>
            <a:off x="571472" y="642918"/>
            <a:ext cx="2867248" cy="1945278"/>
          </a:xfrm>
          <a:prstGeom prst="roundRect">
            <a:avLst/>
          </a:prstGeom>
          <a:solidFill>
            <a:srgbClr val="FFC000"/>
          </a:solidFill>
          <a:ln>
            <a:solidFill>
              <a:srgbClr val="002060"/>
            </a:solidFill>
          </a:ln>
          <a:scene3d>
            <a:camera prst="perspectiveContrastingRightFacing"/>
            <a:lightRig rig="threePt" dir="t"/>
          </a:scene3d>
          <a:sp3d extrusionH="76200" contourW="69850" prstMaterial="dkEdge">
            <a:bevelT w="234950" h="317500"/>
            <a:bevelB w="57150" h="152400"/>
            <a:extrusionClr>
              <a:schemeClr val="tx1">
                <a:lumMod val="95000"/>
                <a:lumOff val="5000"/>
              </a:schemeClr>
            </a:extrusionClr>
            <a:contourClr>
              <a:srgbClr val="FF0000"/>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i="1" dirty="0" smtClean="0">
                <a:solidFill>
                  <a:srgbClr val="7030A0"/>
                </a:solidFill>
                <a:effectLst>
                  <a:outerShdw blurRad="38100" dist="38100" dir="2700000" algn="tl">
                    <a:srgbClr val="000000">
                      <a:alpha val="43137"/>
                    </a:srgbClr>
                  </a:outerShdw>
                </a:effectLst>
              </a:rPr>
              <a:t>مرحلة التنفيذ</a:t>
            </a:r>
            <a:endParaRPr lang="fr-FR" sz="5400" b="1" kern="0" spc="50" dirty="0">
              <a:ln w="1143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pPr eaLnBrk="1" hangingPunct="1"/>
            <a:r>
              <a:rPr lang="ar-MA" sz="4400" spc="50" dirty="0" smtClean="0">
                <a:ln w="11430"/>
                <a:solidFill>
                  <a:srgbClr val="7030A0"/>
                </a:solidFill>
                <a:effectLst>
                  <a:outerShdw blurRad="76200" dist="50800" dir="5400000" algn="tl" rotWithShape="0">
                    <a:srgbClr val="000000">
                      <a:alpha val="65000"/>
                    </a:srgbClr>
                  </a:outerShdw>
                </a:effectLst>
              </a:rPr>
              <a:t>ماذا نعني </a:t>
            </a:r>
            <a:r>
              <a:rPr lang="ar-MA" sz="4400" spc="50" dirty="0" err="1" smtClean="0">
                <a:ln w="11430"/>
                <a:solidFill>
                  <a:srgbClr val="7030A0"/>
                </a:solidFill>
                <a:effectLst>
                  <a:outerShdw blurRad="76200" dist="50800" dir="5400000" algn="tl" rotWithShape="0">
                    <a:srgbClr val="000000">
                      <a:alpha val="65000"/>
                    </a:srgbClr>
                  </a:outerShdw>
                </a:effectLst>
              </a:rPr>
              <a:t>بالملاءمة</a:t>
            </a:r>
            <a:r>
              <a:rPr lang="ar-MA" sz="4400" spc="50" dirty="0" smtClean="0">
                <a:ln w="11430"/>
                <a:solidFill>
                  <a:srgbClr val="7030A0"/>
                </a:solidFill>
                <a:effectLst>
                  <a:outerShdw blurRad="76200" dist="50800" dir="5400000" algn="tl" rotWithShape="0">
                    <a:srgbClr val="000000">
                      <a:alpha val="65000"/>
                    </a:srgbClr>
                  </a:outerShdw>
                </a:effectLst>
              </a:rPr>
              <a:t>؟</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3" name="Espace réservé du contenu 2"/>
          <p:cNvSpPr>
            <a:spLocks noGrp="1"/>
          </p:cNvSpPr>
          <p:nvPr>
            <p:ph idx="1"/>
          </p:nvPr>
        </p:nvSpPr>
        <p:spPr/>
        <p:txBody>
          <a:bodyPr rtlCol="0">
            <a:normAutofit fontScale="70000" lnSpcReduction="20000"/>
          </a:bodyPr>
          <a:lstStyle/>
          <a:p>
            <a:pPr marL="274320" indent="-274320" algn="just" rtl="1" eaLnBrk="1" fontAlgn="auto" hangingPunct="1">
              <a:spcAft>
                <a:spcPts val="0"/>
              </a:spcAft>
              <a:buClr>
                <a:schemeClr val="accent3"/>
              </a:buClr>
              <a:buFont typeface="Arial" pitchFamily="34" charset="0"/>
              <a:buChar char="•"/>
              <a:defRPr/>
            </a:pPr>
            <a:r>
              <a:rPr lang="ar-SA" b="1" dirty="0" err="1" smtClean="0"/>
              <a:t>ملاءمة</a:t>
            </a:r>
            <a:r>
              <a:rPr lang="ar-SA" b="1" dirty="0" smtClean="0"/>
              <a:t> </a:t>
            </a:r>
            <a:endParaRPr lang="fr-FR" b="1" dirty="0" smtClean="0"/>
          </a:p>
          <a:p>
            <a:pPr marL="274320" indent="-274320" algn="just" rtl="1" eaLnBrk="1" fontAlgn="auto" hangingPunct="1">
              <a:spcAft>
                <a:spcPts val="0"/>
              </a:spcAft>
              <a:buClr>
                <a:schemeClr val="accent3"/>
              </a:buClr>
              <a:buFont typeface="Arial" pitchFamily="34" charset="0"/>
              <a:buChar char="•"/>
              <a:defRPr/>
            </a:pPr>
            <a:r>
              <a:rPr lang="ar-SA" dirty="0" smtClean="0"/>
              <a:t>بين القوم: أصلح بينهم. - الشيء: وافقه «لاءمه الطعام أو المناخ». - الشيء: أصلحه وجمعه</a:t>
            </a:r>
            <a:r>
              <a:rPr lang="fr-FR" dirty="0" smtClean="0"/>
              <a:t>.</a:t>
            </a:r>
          </a:p>
          <a:p>
            <a:pPr marL="274320" indent="-274320" eaLnBrk="1" fontAlgn="auto" hangingPunct="1">
              <a:spcAft>
                <a:spcPts val="0"/>
              </a:spcAft>
              <a:buClr>
                <a:schemeClr val="accent3"/>
              </a:buClr>
              <a:buFont typeface="Arial" pitchFamily="34" charset="0"/>
              <a:buChar char="•"/>
              <a:defRPr/>
            </a:pPr>
            <a:r>
              <a:rPr lang="ar-SA" sz="3300" dirty="0" smtClean="0">
                <a:solidFill>
                  <a:srgbClr val="FF0000"/>
                </a:solidFill>
              </a:rPr>
              <a:t>المعجم: الرائد – </a:t>
            </a:r>
            <a:endParaRPr lang="fr-FR" sz="3300" dirty="0" smtClean="0">
              <a:solidFill>
                <a:srgbClr val="FF0000"/>
              </a:solidFill>
            </a:endParaRPr>
          </a:p>
          <a:p>
            <a:pPr marL="274320" indent="-274320" algn="just" rtl="1" eaLnBrk="1" fontAlgn="auto" hangingPunct="1">
              <a:spcAft>
                <a:spcPts val="0"/>
              </a:spcAft>
              <a:buClr>
                <a:schemeClr val="accent3"/>
              </a:buClr>
              <a:buFont typeface="Arial" pitchFamily="34" charset="0"/>
              <a:buChar char="•"/>
              <a:defRPr/>
            </a:pPr>
            <a:r>
              <a:rPr lang="ar-SA" dirty="0" smtClean="0"/>
              <a:t>علوم الاجتماع </a:t>
            </a:r>
            <a:r>
              <a:rPr lang="ar-MA" dirty="0" smtClean="0"/>
              <a:t>: </a:t>
            </a:r>
            <a:r>
              <a:rPr lang="ar-SA" dirty="0" smtClean="0"/>
              <a:t>تكيُّف الفرد ونموّه مع البناء الاجتماعيّ ومسايرة كلّ ما هو جديد وحديث</a:t>
            </a:r>
            <a:r>
              <a:rPr lang="fr-FR" dirty="0" smtClean="0"/>
              <a:t>.</a:t>
            </a:r>
          </a:p>
          <a:p>
            <a:pPr marL="274320" indent="-274320" algn="just" rtl="1" eaLnBrk="1" fontAlgn="auto" hangingPunct="1">
              <a:spcAft>
                <a:spcPts val="0"/>
              </a:spcAft>
              <a:buClr>
                <a:schemeClr val="accent3"/>
              </a:buClr>
              <a:buFont typeface="Arial" pitchFamily="34" charset="0"/>
              <a:buChar char="•"/>
              <a:defRPr/>
            </a:pPr>
            <a:r>
              <a:rPr lang="ar-SA" dirty="0" smtClean="0"/>
              <a:t>علوم النفس: تلاؤم؛ خلق القدرة على التكيُّف مع البيئة</a:t>
            </a:r>
            <a:r>
              <a:rPr lang="fr-FR" dirty="0" smtClean="0"/>
              <a:t>.</a:t>
            </a:r>
          </a:p>
          <a:p>
            <a:pPr marL="274320" indent="-274320" eaLnBrk="1" fontAlgn="auto" hangingPunct="1">
              <a:spcAft>
                <a:spcPts val="0"/>
              </a:spcAft>
              <a:buClr>
                <a:schemeClr val="accent3"/>
              </a:buClr>
              <a:buFont typeface="Arial" pitchFamily="34" charset="0"/>
              <a:buChar char="•"/>
              <a:defRPr/>
            </a:pPr>
            <a:r>
              <a:rPr lang="ar-SA" sz="3300" dirty="0" smtClean="0">
                <a:solidFill>
                  <a:srgbClr val="FF0000"/>
                </a:solidFill>
              </a:rPr>
              <a:t>المعجم: اللغة العربية المعاصر </a:t>
            </a:r>
            <a:endParaRPr lang="fr-FR" sz="3300" dirty="0" smtClean="0">
              <a:solidFill>
                <a:srgbClr val="FF0000"/>
              </a:solidFill>
            </a:endParaRPr>
          </a:p>
          <a:p>
            <a:pPr marL="274320" indent="-274320" algn="just" rtl="1" eaLnBrk="1" fontAlgn="auto" hangingPunct="1">
              <a:spcAft>
                <a:spcPts val="0"/>
              </a:spcAft>
              <a:buClr>
                <a:schemeClr val="accent3"/>
              </a:buClr>
              <a:buFont typeface="Arial" pitchFamily="34" charset="0"/>
              <a:buChar char="•"/>
              <a:defRPr/>
            </a:pPr>
            <a:r>
              <a:rPr lang="ar-SA" dirty="0" smtClean="0"/>
              <a:t>لاءم بين شيئين/ لاءم بين فريقين وافق بينهما، أصلح بينهما "لاءَم بين الأصدقاء/ الألوان/ خُطتين</a:t>
            </a:r>
            <a:r>
              <a:rPr lang="fr-FR" dirty="0" smtClean="0"/>
              <a:t>".</a:t>
            </a:r>
          </a:p>
          <a:p>
            <a:pPr marL="274320" indent="-274320" algn="just" rtl="1" eaLnBrk="1" fontAlgn="auto" hangingPunct="1">
              <a:spcAft>
                <a:spcPts val="0"/>
              </a:spcAft>
              <a:buClr>
                <a:schemeClr val="accent3"/>
              </a:buClr>
              <a:buFont typeface="Arial" pitchFamily="34" charset="0"/>
              <a:buChar char="•"/>
              <a:defRPr/>
            </a:pPr>
            <a:r>
              <a:rPr lang="en-US" dirty="0" smtClean="0"/>
              <a:t> </a:t>
            </a:r>
            <a:r>
              <a:rPr lang="ar-SA" dirty="0" smtClean="0"/>
              <a:t>لاءم الشَّيءَ: أصلحه وجمعه</a:t>
            </a:r>
            <a:r>
              <a:rPr lang="fr-FR" dirty="0" smtClean="0"/>
              <a:t>.</a:t>
            </a:r>
          </a:p>
          <a:p>
            <a:pPr marL="274320" indent="-274320" algn="just" rtl="1" eaLnBrk="1" fontAlgn="auto" hangingPunct="1">
              <a:spcAft>
                <a:spcPts val="0"/>
              </a:spcAft>
              <a:buClr>
                <a:schemeClr val="accent3"/>
              </a:buClr>
              <a:buFont typeface="Arial" pitchFamily="34" charset="0"/>
              <a:buChar char="•"/>
              <a:defRPr/>
            </a:pPr>
            <a:r>
              <a:rPr lang="en-US" dirty="0" smtClean="0"/>
              <a:t> </a:t>
            </a:r>
            <a:r>
              <a:rPr lang="ar-SA" dirty="0" smtClean="0"/>
              <a:t>لاءمه العملُ: وافقه، ناسبه "اختار مسكنًا </a:t>
            </a:r>
            <a:r>
              <a:rPr lang="ar-SA" dirty="0" err="1" smtClean="0"/>
              <a:t>يلائم</a:t>
            </a:r>
            <a:r>
              <a:rPr lang="ar-SA" dirty="0" smtClean="0"/>
              <a:t> صحّتَه، - لاءَمه المناخُ</a:t>
            </a:r>
            <a:r>
              <a:rPr lang="fr-FR" dirty="0" smtClean="0"/>
              <a:t>« </a:t>
            </a:r>
          </a:p>
          <a:p>
            <a:pPr marL="274320" indent="-274320" algn="just" rtl="1" eaLnBrk="1" fontAlgn="auto" hangingPunct="1">
              <a:spcAft>
                <a:spcPts val="0"/>
              </a:spcAft>
              <a:buClr>
                <a:schemeClr val="accent3"/>
              </a:buClr>
              <a:buFont typeface="Arial" pitchFamily="34" charset="0"/>
              <a:buChar char="•"/>
              <a:defRPr/>
            </a:pPr>
            <a:r>
              <a:rPr lang="ar-SA" dirty="0" smtClean="0"/>
              <a:t>بيئة ملائمة: بيئة تتوفَّر فيها العواملُ الضّروريّة لوجود كائن حيّ عضويّ أو نوع من الأنواع </a:t>
            </a:r>
            <a:r>
              <a:rPr lang="ar-SA" dirty="0" err="1" smtClean="0"/>
              <a:t>ال</a:t>
            </a:r>
            <a:r>
              <a:rPr lang="ar-MA" dirty="0" smtClean="0"/>
              <a:t>إ</a:t>
            </a:r>
            <a:r>
              <a:rPr lang="ar-SA" dirty="0" err="1" smtClean="0"/>
              <a:t>حيائيَّة</a:t>
            </a:r>
            <a:r>
              <a:rPr lang="ar-SA" dirty="0" smtClean="0"/>
              <a:t>، - غير ملائم: غير مناسب للظروف، بطريقة غير لائقة أو مناسبة</a:t>
            </a:r>
            <a:r>
              <a:rPr lang="fr-FR" dirty="0" smtClean="0"/>
              <a:t>.</a:t>
            </a:r>
          </a:p>
          <a:p>
            <a:pPr marL="274320" indent="-274320" eaLnBrk="1" fontAlgn="auto" hangingPunct="1">
              <a:spcAft>
                <a:spcPts val="0"/>
              </a:spcAft>
              <a:buClr>
                <a:schemeClr val="accent3"/>
              </a:buClr>
              <a:buFont typeface="Arial" pitchFamily="34" charset="0"/>
              <a:buChar char="•"/>
              <a:defRPr/>
            </a:pPr>
            <a:r>
              <a:rPr lang="ar-SA" dirty="0" smtClean="0">
                <a:solidFill>
                  <a:srgbClr val="FF0000"/>
                </a:solidFill>
              </a:rPr>
              <a:t>المعجم: اللغة العربية المعاصر </a:t>
            </a:r>
            <a:endParaRPr lang="fr-FR" dirty="0" smtClean="0">
              <a:solidFill>
                <a:srgbClr val="FF0000"/>
              </a:solidFill>
            </a:endParaRPr>
          </a:p>
          <a:p>
            <a:pPr marL="274320" indent="-274320" algn="just" rtl="1" eaLnBrk="1" fontAlgn="auto" hangingPunct="1">
              <a:spcAft>
                <a:spcPts val="0"/>
              </a:spcAft>
              <a:buClr>
                <a:schemeClr val="accent3"/>
              </a:buClr>
              <a:buFont typeface="Arial" pitchFamily="34" charset="0"/>
              <a:buChar char="•"/>
              <a:defRPr/>
            </a:pPr>
            <a:r>
              <a:rPr lang="ar-SA" dirty="0" err="1" smtClean="0"/>
              <a:t>ملاءمة</a:t>
            </a:r>
            <a:r>
              <a:rPr lang="ar-SA" dirty="0" smtClean="0"/>
              <a:t> - </a:t>
            </a:r>
            <a:r>
              <a:rPr lang="ar-SA" dirty="0" err="1" smtClean="0"/>
              <a:t>مُلاَءمَةٌ</a:t>
            </a:r>
            <a:r>
              <a:rPr lang="fr-FR" dirty="0" smtClean="0"/>
              <a:t>:</a:t>
            </a:r>
          </a:p>
          <a:p>
            <a:pPr marL="274320" indent="-274320" algn="just" rtl="1" eaLnBrk="1" fontAlgn="auto" hangingPunct="1">
              <a:spcAft>
                <a:spcPts val="0"/>
              </a:spcAft>
              <a:buClr>
                <a:schemeClr val="accent3"/>
              </a:buClr>
              <a:buFont typeface="Arial" pitchFamily="34" charset="0"/>
              <a:buChar char="•"/>
              <a:defRPr/>
            </a:pPr>
            <a:r>
              <a:rPr lang="fr-FR" dirty="0" smtClean="0"/>
              <a:t>[</a:t>
            </a:r>
            <a:r>
              <a:rPr lang="ar-SA" dirty="0" smtClean="0"/>
              <a:t>ل </a:t>
            </a:r>
            <a:r>
              <a:rPr lang="ar-SA" dirty="0" err="1" smtClean="0"/>
              <a:t>أ</a:t>
            </a:r>
            <a:r>
              <a:rPr lang="ar-SA" dirty="0" smtClean="0"/>
              <a:t> م]. (مصدر لاَءمَ). "وَجَدَ الأَعْمَالَ أَكْثَرَ </a:t>
            </a:r>
            <a:r>
              <a:rPr lang="ar-SA" dirty="0" err="1" smtClean="0"/>
              <a:t>مُلاَءمَةً</a:t>
            </a:r>
            <a:r>
              <a:rPr lang="ar-SA" dirty="0" smtClean="0"/>
              <a:t> لإِمْكَانَاتِهِ" : أَكْثَرَ مُوَافَقَةً</a:t>
            </a:r>
            <a:r>
              <a:rPr lang="fr-FR" dirty="0" smtClean="0"/>
              <a:t>.</a:t>
            </a:r>
          </a:p>
          <a:p>
            <a:pPr marL="274320" indent="-274320" eaLnBrk="1" fontAlgn="auto" hangingPunct="1">
              <a:spcAft>
                <a:spcPts val="0"/>
              </a:spcAft>
              <a:buClr>
                <a:schemeClr val="accent3"/>
              </a:buClr>
              <a:buFont typeface="Arial" pitchFamily="34" charset="0"/>
              <a:buChar char="•"/>
              <a:defRPr/>
            </a:pPr>
            <a:r>
              <a:rPr lang="ar-SA" sz="3300" dirty="0" smtClean="0">
                <a:solidFill>
                  <a:srgbClr val="FF0000"/>
                </a:solidFill>
              </a:rPr>
              <a:t>المعجم: الغني</a:t>
            </a:r>
            <a:endParaRPr lang="fr-FR" sz="3300" dirty="0" smtClean="0">
              <a:solidFill>
                <a:srgbClr val="FF0000"/>
              </a:solidFill>
            </a:endParaRPr>
          </a:p>
          <a:p>
            <a:pPr marL="274320" indent="-274320" algn="just" rtl="1" eaLnBrk="1" fontAlgn="auto" hangingPunct="1">
              <a:spcAft>
                <a:spcPts val="0"/>
              </a:spcAft>
              <a:buClr>
                <a:schemeClr val="accent3"/>
              </a:buClr>
              <a:buFont typeface="Arial" pitchFamily="34" charset="0"/>
              <a:buChar char="•"/>
              <a:defRPr/>
            </a:pPr>
            <a:endParaRPr lang="fr-FR" dirty="0" smtClean="0"/>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5400" b="1" i="1" dirty="0" smtClean="0"/>
              <a:t>مرحلة ما قبل التنفيذ</a:t>
            </a:r>
            <a:endParaRPr lang="fr-FR" dirty="0"/>
          </a:p>
        </p:txBody>
      </p:sp>
      <p:sp>
        <p:nvSpPr>
          <p:cNvPr id="3" name="Espace réservé du contenu 2"/>
          <p:cNvSpPr>
            <a:spLocks noGrp="1"/>
          </p:cNvSpPr>
          <p:nvPr>
            <p:ph idx="1"/>
          </p:nvPr>
        </p:nvSpPr>
        <p:spPr/>
        <p:txBody>
          <a:bodyPr>
            <a:normAutofit/>
          </a:bodyPr>
          <a:lstStyle/>
          <a:p>
            <a:pPr algn="just" rtl="1"/>
            <a:r>
              <a:rPr lang="ar-MA" dirty="0" smtClean="0"/>
              <a:t>تصور عام للسيناريو </a:t>
            </a:r>
            <a:r>
              <a:rPr lang="ar-MA" dirty="0" err="1" smtClean="0"/>
              <a:t>البيداغوجي</a:t>
            </a:r>
            <a:r>
              <a:rPr lang="ar-MA" dirty="0" smtClean="0"/>
              <a:t> المؤسس </a:t>
            </a:r>
            <a:r>
              <a:rPr lang="ar-MA" dirty="0" err="1" smtClean="0"/>
              <a:t>لسيرورة</a:t>
            </a:r>
            <a:r>
              <a:rPr lang="ar-MA" dirty="0" smtClean="0"/>
              <a:t> الفصل أو الجزء المدرس (</a:t>
            </a:r>
            <a:r>
              <a:rPr lang="fr-FR" dirty="0" err="1" smtClean="0"/>
              <a:t>lesson</a:t>
            </a:r>
            <a:r>
              <a:rPr lang="fr-FR" dirty="0" smtClean="0"/>
              <a:t> plan</a:t>
            </a:r>
            <a:r>
              <a:rPr lang="ar-MA" dirty="0" smtClean="0"/>
              <a:t>)؛</a:t>
            </a:r>
            <a:endParaRPr lang="fr-FR" dirty="0" smtClean="0"/>
          </a:p>
          <a:p>
            <a:pPr algn="just" rtl="1"/>
            <a:r>
              <a:rPr lang="ar-MA" dirty="0" smtClean="0"/>
              <a:t>تحديد عوائق </a:t>
            </a:r>
            <a:r>
              <a:rPr lang="ar-MA" dirty="0" err="1" smtClean="0"/>
              <a:t>ديداكتيكية</a:t>
            </a:r>
            <a:r>
              <a:rPr lang="ar-MA" dirty="0" smtClean="0"/>
              <a:t> والبحث عن سبل تجاوزها عبر استعمال أمثل لموارد رقمية منتقاة بعناية؛ </a:t>
            </a:r>
          </a:p>
          <a:p>
            <a:pPr lvl="0" algn="just" rtl="1"/>
            <a:r>
              <a:rPr lang="ar-MA" dirty="0" smtClean="0"/>
              <a:t>تحديد </a:t>
            </a:r>
            <a:r>
              <a:rPr lang="ar-MA" dirty="0" err="1" smtClean="0"/>
              <a:t>الحياجيات</a:t>
            </a:r>
            <a:r>
              <a:rPr lang="ar-MA" dirty="0" smtClean="0"/>
              <a:t> من موارد ومعينات </a:t>
            </a:r>
            <a:r>
              <a:rPr lang="ar-MA" dirty="0" err="1" smtClean="0"/>
              <a:t>ديداكتيكية</a:t>
            </a:r>
            <a:r>
              <a:rPr lang="ar-MA" dirty="0" smtClean="0"/>
              <a:t> (وثائق وصور وموارد رقمية جامد أو متحركة أو تفاعلية، </a:t>
            </a:r>
            <a:r>
              <a:rPr lang="ar-SA" dirty="0" smtClean="0"/>
              <a:t>أجهزة، فضاء) وتوفيرها مع فحص مدى سلامتها</a:t>
            </a:r>
            <a:r>
              <a:rPr lang="ar-MA"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5400" b="1" i="1" dirty="0" smtClean="0"/>
              <a:t>مرحلة ما بعد التنفيذ</a:t>
            </a:r>
            <a:endParaRPr lang="fr-FR" sz="5400" b="1" i="1" dirty="0" smtClean="0"/>
          </a:p>
        </p:txBody>
      </p:sp>
      <p:sp>
        <p:nvSpPr>
          <p:cNvPr id="3" name="Espace réservé du contenu 2"/>
          <p:cNvSpPr>
            <a:spLocks noGrp="1"/>
          </p:cNvSpPr>
          <p:nvPr>
            <p:ph idx="1"/>
          </p:nvPr>
        </p:nvSpPr>
        <p:spPr/>
        <p:txBody>
          <a:bodyPr/>
          <a:lstStyle/>
          <a:p>
            <a:pPr algn="r" rtl="1"/>
            <a:endParaRPr lang="fr-FR" sz="2400" dirty="0" smtClean="0">
              <a:solidFill>
                <a:schemeClr val="tx2">
                  <a:lumMod val="60000"/>
                  <a:lumOff val="40000"/>
                </a:schemeClr>
              </a:solidFill>
            </a:endParaRPr>
          </a:p>
          <a:p>
            <a:pPr algn="r" rtl="1"/>
            <a:r>
              <a:rPr lang="ar-SA" sz="2400" dirty="0" smtClean="0"/>
              <a:t>وهي مرحلة </a:t>
            </a:r>
            <a:r>
              <a:rPr lang="ar-SA" sz="2400" dirty="0" err="1" smtClean="0"/>
              <a:t>تقييمية</a:t>
            </a:r>
            <a:r>
              <a:rPr lang="ar-SA" sz="2400" dirty="0" smtClean="0"/>
              <a:t> </a:t>
            </a:r>
            <a:r>
              <a:rPr lang="ar-SA" sz="2400" dirty="0" err="1" smtClean="0"/>
              <a:t>واستشرافية</a:t>
            </a:r>
            <a:r>
              <a:rPr lang="ar-MA" sz="2400" dirty="0" smtClean="0"/>
              <a:t> و تصحيحية </a:t>
            </a:r>
            <a:r>
              <a:rPr lang="ar-SA" sz="2400" dirty="0" smtClean="0"/>
              <a:t>، إذ يرصد المدرس</a:t>
            </a:r>
            <a:r>
              <a:rPr lang="ar-MA" sz="2400" dirty="0" smtClean="0"/>
              <a:t>(ة)</a:t>
            </a:r>
            <a:r>
              <a:rPr lang="ar-SA" sz="2400" dirty="0" smtClean="0"/>
              <a:t> ما يلي:</a:t>
            </a:r>
            <a:endParaRPr lang="fr-FR" sz="2400" dirty="0" smtClean="0"/>
          </a:p>
          <a:p>
            <a:pPr lvl="0" algn="r" rtl="1"/>
            <a:r>
              <a:rPr lang="ar-SA" sz="2400" dirty="0" smtClean="0"/>
              <a:t>ثغرات </a:t>
            </a:r>
            <a:r>
              <a:rPr lang="ar-MA" sz="2400" dirty="0" smtClean="0"/>
              <a:t>تنزيل </a:t>
            </a:r>
            <a:r>
              <a:rPr lang="ar-MA" sz="2400" dirty="0" err="1" smtClean="0"/>
              <a:t>البيداغوجي</a:t>
            </a:r>
            <a:r>
              <a:rPr lang="ar-MA" sz="2400" dirty="0" smtClean="0"/>
              <a:t> للسيناريو </a:t>
            </a:r>
          </a:p>
          <a:p>
            <a:pPr lvl="0" algn="r" rtl="1"/>
            <a:r>
              <a:rPr lang="ar-SA" sz="2400" dirty="0" err="1" smtClean="0"/>
              <a:t>التعلمات</a:t>
            </a:r>
            <a:r>
              <a:rPr lang="ar-SA" sz="2400" dirty="0" smtClean="0"/>
              <a:t> والمعارف الجديدة التي يحتاج إليها المتعلمون.</a:t>
            </a:r>
            <a:endParaRPr lang="fr-FR" sz="2400" dirty="0" smtClean="0"/>
          </a:p>
          <a:p>
            <a:pPr lvl="0" algn="r" rtl="1"/>
            <a:r>
              <a:rPr lang="ar-MA" sz="2400" dirty="0" err="1" smtClean="0"/>
              <a:t>ال</a:t>
            </a:r>
            <a:r>
              <a:rPr lang="ar-SA" sz="2400" dirty="0" err="1" smtClean="0"/>
              <a:t>تمثلات</a:t>
            </a:r>
            <a:r>
              <a:rPr lang="ar-SA" sz="2400" dirty="0" smtClean="0"/>
              <a:t> التي لم يتعرف عليها من قبل واهتماماتهم المختلفة.</a:t>
            </a:r>
            <a:endParaRPr lang="fr-FR" sz="2400" dirty="0" smtClean="0"/>
          </a:p>
          <a:p>
            <a:pPr lvl="0" algn="r" rtl="1"/>
            <a:r>
              <a:rPr lang="ar-SA" sz="2400" dirty="0" smtClean="0"/>
              <a:t>الفوارق الفردية بين </a:t>
            </a:r>
            <a:r>
              <a:rPr lang="ar-MA" sz="2400" dirty="0" err="1" smtClean="0"/>
              <a:t>ال</a:t>
            </a:r>
            <a:r>
              <a:rPr lang="ar-SA" sz="2400" dirty="0" smtClean="0"/>
              <a:t>متعلمي</a:t>
            </a:r>
            <a:r>
              <a:rPr lang="ar-MA" sz="2400" dirty="0" smtClean="0"/>
              <a:t>ن</a:t>
            </a:r>
            <a:r>
              <a:rPr lang="ar-SA" sz="2400" dirty="0" smtClean="0"/>
              <a:t> مما يساعده على هندسة تدخلاته التصحيحية </a:t>
            </a:r>
            <a:r>
              <a:rPr lang="ar-SA" sz="2400" smtClean="0"/>
              <a:t>القادمة.</a:t>
            </a:r>
            <a:endParaRPr lang="fr-FR" sz="2400" smtClean="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Directeur\Desktop\bobine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662864">
            <a:off x="334659" y="218871"/>
            <a:ext cx="1589245" cy="1446461"/>
          </a:xfrm>
          <a:prstGeom prst="rect">
            <a:avLst/>
          </a:prstGeom>
          <a:noFill/>
          <a:extLst>
            <a:ext uri="{909E8E84-426E-40DD-AFC4-6F175D3DCCD1}">
              <a14:hiddenFill xmlns:a14="http://schemas.microsoft.com/office/drawing/2010/main" xmlns="">
                <a:solidFill>
                  <a:srgbClr val="FFFFFF"/>
                </a:solidFill>
              </a14:hiddenFill>
            </a:ext>
          </a:extLst>
        </p:spPr>
      </p:pic>
      <p:sp>
        <p:nvSpPr>
          <p:cNvPr id="14339" name="Titre 1"/>
          <p:cNvSpPr>
            <a:spLocks noGrp="1"/>
          </p:cNvSpPr>
          <p:nvPr>
            <p:ph type="title"/>
          </p:nvPr>
        </p:nvSpPr>
        <p:spPr/>
        <p:txBody>
          <a:bodyPr>
            <a:normAutofit/>
          </a:bodyPr>
          <a:lstStyle/>
          <a:p>
            <a:pPr eaLnBrk="1" hangingPunct="1"/>
            <a:endParaRPr lang="fr-FR" sz="2400" dirty="0" smtClean="0">
              <a:solidFill>
                <a:srgbClr val="FF0000"/>
              </a:solidFill>
              <a:effectLst>
                <a:outerShdw blurRad="38100" dist="38100" dir="2700000" algn="tl">
                  <a:srgbClr val="000000">
                    <a:alpha val="43137"/>
                  </a:srgbClr>
                </a:outerShdw>
              </a:effectLst>
              <a:latin typeface="+mn-lt"/>
              <a:ea typeface="Majalla UI"/>
              <a:cs typeface="+mn-cs"/>
            </a:endParaRPr>
          </a:p>
        </p:txBody>
      </p:sp>
      <p:sp>
        <p:nvSpPr>
          <p:cNvPr id="14338" name="Espace réservé du contenu 2"/>
          <p:cNvSpPr>
            <a:spLocks noGrp="1"/>
          </p:cNvSpPr>
          <p:nvPr>
            <p:ph idx="1"/>
          </p:nvPr>
        </p:nvSpPr>
        <p:spPr/>
        <p:txBody>
          <a:bodyPr/>
          <a:lstStyle/>
          <a:p>
            <a:pPr algn="just" rtl="1" eaLnBrk="1" hangingPunct="1"/>
            <a:r>
              <a:rPr lang="ar-MA" dirty="0" smtClean="0">
                <a:ea typeface="Majalla UI"/>
              </a:rPr>
              <a:t>أن يكون السيناريو </a:t>
            </a:r>
            <a:r>
              <a:rPr lang="ar-MA" dirty="0" err="1" smtClean="0">
                <a:ea typeface="Majalla UI"/>
              </a:rPr>
              <a:t>البيداغوجي</a:t>
            </a:r>
            <a:r>
              <a:rPr lang="ar-MA" dirty="0" smtClean="0">
                <a:ea typeface="Majalla UI"/>
              </a:rPr>
              <a:t> لإدماج المورد الرقمي :</a:t>
            </a:r>
          </a:p>
          <a:p>
            <a:pPr lvl="1" algn="just" rtl="1" eaLnBrk="1" hangingPunct="1"/>
            <a:r>
              <a:rPr lang="ar-MA" dirty="0" smtClean="0">
                <a:ea typeface="Majalla UI"/>
              </a:rPr>
              <a:t>جزءا من الجذاذة التربوية؛</a:t>
            </a:r>
          </a:p>
          <a:p>
            <a:pPr lvl="2" algn="just" rtl="1" eaLnBrk="1" hangingPunct="1"/>
            <a:r>
              <a:rPr lang="ar-MA" dirty="0" smtClean="0">
                <a:ea typeface="Majalla UI"/>
              </a:rPr>
              <a:t>يسترجع هدفا أو أهدافا ضمن الفصل أو الجزء؛</a:t>
            </a:r>
          </a:p>
          <a:p>
            <a:pPr lvl="2" algn="just" rtl="1" eaLnBrk="1" hangingPunct="1"/>
            <a:r>
              <a:rPr lang="ar-MA" dirty="0" smtClean="0">
                <a:ea typeface="Majalla UI"/>
              </a:rPr>
              <a:t>يحل مشكلة أو عائق عبر إدماج أمثل للمورد الرقمي </a:t>
            </a:r>
            <a:endParaRPr lang="fr-FR" dirty="0" smtClean="0">
              <a:ea typeface="Majalla UI"/>
            </a:endParaRPr>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endParaRPr lang="fr-FR" sz="1100" dirty="0" smtClean="0"/>
          </a:p>
          <a:p>
            <a:pPr>
              <a:buNone/>
            </a:pPr>
            <a:r>
              <a:rPr lang="fr-FR" sz="1100" dirty="0" smtClean="0"/>
              <a:t>Implantation de scénarios pédagogiques selon une approche orientée modèle Une application de l’IDM aux EIAH Pierre-André Caron * * Laboratoire Trigone, équipe NOCE CUEEP Université des Sciences et technologies de Lille 59655 Villeneuve d'Ascq France  1ères Rencontres Jeunes Chercheurs en EIAH, RJC-EIAH'2006, pages 1 à 8</a:t>
            </a:r>
          </a:p>
          <a:p>
            <a:pPr lvl="2" algn="just" rtl="1" eaLnBrk="1" hangingPunct="1"/>
            <a:endParaRPr lang="ar-MA" dirty="0" smtClean="0">
              <a:ea typeface="Majalla UI"/>
            </a:endParaRPr>
          </a:p>
          <a:p>
            <a:pPr>
              <a:buFont typeface="Wingdings 2" pitchFamily="18" charset="2"/>
              <a:buNone/>
            </a:pPr>
            <a:endParaRPr lang="fr-FR" dirty="0" smtClean="0"/>
          </a:p>
        </p:txBody>
      </p:sp>
      <p:sp>
        <p:nvSpPr>
          <p:cNvPr id="5" name="Rounded Rectangle 6"/>
          <p:cNvSpPr/>
          <p:nvPr/>
        </p:nvSpPr>
        <p:spPr bwMode="auto">
          <a:xfrm>
            <a:off x="2071670" y="857232"/>
            <a:ext cx="5832648" cy="4814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ar-MA" sz="2400" dirty="0" err="1" smtClean="0">
                <a:solidFill>
                  <a:schemeClr val="bg1"/>
                </a:solidFill>
                <a:effectLst>
                  <a:outerShdw blurRad="38100" dist="38100" dir="2700000" algn="tl">
                    <a:srgbClr val="000000">
                      <a:alpha val="43137"/>
                    </a:srgbClr>
                  </a:outerShdw>
                </a:effectLst>
                <a:ea typeface="Majalla UI"/>
              </a:rPr>
              <a:t>ملاءمة</a:t>
            </a:r>
            <a:r>
              <a:rPr lang="ar-MA" sz="2400" dirty="0" smtClean="0">
                <a:solidFill>
                  <a:schemeClr val="bg1"/>
                </a:solidFill>
                <a:effectLst>
                  <a:outerShdw blurRad="38100" dist="38100" dir="2700000" algn="tl">
                    <a:srgbClr val="000000">
                      <a:alpha val="43137"/>
                    </a:srgbClr>
                  </a:outerShdw>
                </a:effectLst>
                <a:ea typeface="Majalla UI"/>
              </a:rPr>
              <a:t> السيناريو </a:t>
            </a:r>
            <a:r>
              <a:rPr lang="ar-MA" sz="2400" dirty="0" err="1" smtClean="0">
                <a:solidFill>
                  <a:schemeClr val="bg1"/>
                </a:solidFill>
                <a:effectLst>
                  <a:outerShdw blurRad="38100" dist="38100" dir="2700000" algn="tl">
                    <a:srgbClr val="000000">
                      <a:alpha val="43137"/>
                    </a:srgbClr>
                  </a:outerShdw>
                </a:effectLst>
                <a:ea typeface="Majalla UI"/>
              </a:rPr>
              <a:t>البيداغوجي</a:t>
            </a:r>
            <a:r>
              <a:rPr lang="ar-MA" sz="2400" dirty="0" smtClean="0">
                <a:solidFill>
                  <a:schemeClr val="bg1"/>
                </a:solidFill>
                <a:effectLst>
                  <a:outerShdw blurRad="38100" dist="38100" dir="2700000" algn="tl">
                    <a:srgbClr val="000000">
                      <a:alpha val="43137"/>
                    </a:srgbClr>
                  </a:outerShdw>
                </a:effectLst>
                <a:ea typeface="Majalla UI"/>
              </a:rPr>
              <a:t> مع الجذاذة التربوية؟؟</a:t>
            </a:r>
            <a:endParaRPr lang="fr-FR" sz="2400" b="1"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l" rtl="1" eaLnBrk="1" hangingPunct="1"/>
            <a:endParaRPr lang="fr-FR" sz="4400" spc="50" dirty="0" smtClean="0">
              <a:ln w="11430"/>
              <a:solidFill>
                <a:srgbClr val="FF0000"/>
              </a:solidFill>
              <a:effectLst>
                <a:outerShdw blurRad="76200" dist="50800" dir="5400000" algn="tl" rotWithShape="0">
                  <a:srgbClr val="000000">
                    <a:alpha val="65000"/>
                  </a:srgbClr>
                </a:outerShdw>
              </a:effectLst>
            </a:endParaRPr>
          </a:p>
        </p:txBody>
      </p:sp>
      <p:sp>
        <p:nvSpPr>
          <p:cNvPr id="13315" name="Espace réservé du contenu 2"/>
          <p:cNvSpPr>
            <a:spLocks noGrp="1"/>
          </p:cNvSpPr>
          <p:nvPr>
            <p:ph idx="1"/>
          </p:nvPr>
        </p:nvSpPr>
        <p:spPr>
          <a:xfrm>
            <a:off x="457200" y="1935163"/>
            <a:ext cx="8229600" cy="4279900"/>
          </a:xfrm>
        </p:spPr>
        <p:txBody>
          <a:bodyPr>
            <a:normAutofit lnSpcReduction="10000"/>
          </a:bodyPr>
          <a:lstStyle/>
          <a:p>
            <a:pPr algn="just" rtl="1" eaLnBrk="1" hangingPunct="1"/>
            <a:r>
              <a:rPr lang="ar-MA" dirty="0" smtClean="0">
                <a:ea typeface="Majalla UI"/>
              </a:rPr>
              <a:t>ألا يكون السيناريو </a:t>
            </a:r>
            <a:r>
              <a:rPr lang="ar-MA" dirty="0" err="1" smtClean="0">
                <a:ea typeface="Majalla UI"/>
              </a:rPr>
              <a:t>البيداغوجي</a:t>
            </a:r>
            <a:r>
              <a:rPr lang="ar-MA" dirty="0" smtClean="0">
                <a:ea typeface="Majalla UI"/>
              </a:rPr>
              <a:t> </a:t>
            </a:r>
          </a:p>
          <a:p>
            <a:pPr lvl="1" algn="just" rtl="1" eaLnBrk="1" hangingPunct="1"/>
            <a:r>
              <a:rPr lang="ar-MA" dirty="0" smtClean="0">
                <a:solidFill>
                  <a:srgbClr val="FF0000"/>
                </a:solidFill>
                <a:effectLst>
                  <a:outerShdw blurRad="38100" dist="38100" dir="2700000" algn="tl">
                    <a:srgbClr val="000000">
                      <a:alpha val="43137"/>
                    </a:srgbClr>
                  </a:outerShdw>
                </a:effectLst>
                <a:ea typeface="Majalla UI"/>
              </a:rPr>
              <a:t>هدفا</a:t>
            </a:r>
            <a:r>
              <a:rPr lang="ar-MA" dirty="0" smtClean="0">
                <a:ea typeface="Majalla UI"/>
              </a:rPr>
              <a:t> في حد ذاته</a:t>
            </a:r>
          </a:p>
          <a:p>
            <a:pPr lvl="1" algn="just" rtl="1" eaLnBrk="1" hangingPunct="1"/>
            <a:r>
              <a:rPr lang="ar-MA" dirty="0" smtClean="0">
                <a:solidFill>
                  <a:srgbClr val="FF0000"/>
                </a:solidFill>
                <a:effectLst>
                  <a:outerShdw blurRad="38100" dist="38100" dir="2700000" algn="tl">
                    <a:srgbClr val="000000">
                      <a:alpha val="43137"/>
                    </a:srgbClr>
                  </a:outerShdw>
                </a:effectLst>
                <a:ea typeface="Majalla UI"/>
              </a:rPr>
              <a:t>معزولا</a:t>
            </a:r>
            <a:r>
              <a:rPr lang="ar-MA" dirty="0" smtClean="0">
                <a:ea typeface="Majalla UI"/>
              </a:rPr>
              <a:t> عن الجذاذة التربوية</a:t>
            </a:r>
          </a:p>
          <a:p>
            <a:pPr lvl="2" algn="just" rtl="1" eaLnBrk="1" hangingPunct="1"/>
            <a:r>
              <a:rPr lang="ar-MA" dirty="0" smtClean="0">
                <a:ea typeface="Majalla UI"/>
              </a:rPr>
              <a:t>التقويم والتوزيع الزمني والوثائق</a:t>
            </a:r>
          </a:p>
          <a:p>
            <a:pPr lvl="1" algn="just" rtl="1" eaLnBrk="1" hangingPunct="1"/>
            <a:r>
              <a:rPr lang="ar-MA" dirty="0" smtClean="0">
                <a:solidFill>
                  <a:srgbClr val="FF0000"/>
                </a:solidFill>
                <a:effectLst>
                  <a:outerShdw blurRad="38100" dist="38100" dir="2700000" algn="tl">
                    <a:srgbClr val="000000">
                      <a:alpha val="43137"/>
                    </a:srgbClr>
                  </a:outerShdw>
                </a:effectLst>
                <a:ea typeface="Majalla UI"/>
              </a:rPr>
              <a:t>حاجزا</a:t>
            </a:r>
            <a:r>
              <a:rPr lang="ar-MA" dirty="0" smtClean="0">
                <a:ea typeface="Majalla UI"/>
              </a:rPr>
              <a:t> بين المفاهيم المدرسة بالمعينات </a:t>
            </a:r>
            <a:r>
              <a:rPr lang="ar-MA" dirty="0" err="1" smtClean="0">
                <a:ea typeface="Majalla UI"/>
              </a:rPr>
              <a:t>الديداكتيكية</a:t>
            </a:r>
            <a:r>
              <a:rPr lang="ar-MA" dirty="0" smtClean="0">
                <a:ea typeface="Majalla UI"/>
              </a:rPr>
              <a:t> الكلاسيكية والحديثة....</a:t>
            </a:r>
          </a:p>
          <a:p>
            <a:pPr lvl="1" algn="just" rtl="1" eaLnBrk="1" hangingPunct="1"/>
            <a:r>
              <a:rPr lang="ar-MA" dirty="0" smtClean="0">
                <a:solidFill>
                  <a:srgbClr val="FF0000"/>
                </a:solidFill>
                <a:effectLst>
                  <a:outerShdw blurRad="38100" dist="38100" dir="2700000" algn="tl">
                    <a:srgbClr val="000000">
                      <a:alpha val="43137"/>
                    </a:srgbClr>
                  </a:outerShdw>
                </a:effectLst>
                <a:ea typeface="Majalla UI"/>
              </a:rPr>
              <a:t>عائقا</a:t>
            </a:r>
            <a:r>
              <a:rPr lang="ar-MA" dirty="0" smtClean="0">
                <a:ea typeface="Majalla UI"/>
              </a:rPr>
              <a:t> في بناء </a:t>
            </a:r>
            <a:r>
              <a:rPr lang="ar-MA" dirty="0" err="1" smtClean="0">
                <a:ea typeface="Majalla UI"/>
              </a:rPr>
              <a:t>النهوج</a:t>
            </a:r>
            <a:r>
              <a:rPr lang="ar-MA" dirty="0" smtClean="0">
                <a:ea typeface="Majalla UI"/>
              </a:rPr>
              <a:t> التربوية</a:t>
            </a:r>
          </a:p>
          <a:p>
            <a:pPr lvl="2" algn="just" rtl="1" eaLnBrk="1" hangingPunct="1"/>
            <a:r>
              <a:rPr lang="ar-MA" dirty="0" smtClean="0">
                <a:ea typeface="Majalla UI"/>
              </a:rPr>
              <a:t>عبر </a:t>
            </a:r>
            <a:r>
              <a:rPr lang="ar-MA" sz="2400" dirty="0" smtClean="0">
                <a:solidFill>
                  <a:srgbClr val="FF0000"/>
                </a:solidFill>
                <a:effectLst>
                  <a:outerShdw blurRad="38100" dist="38100" dir="2700000" algn="tl">
                    <a:srgbClr val="000000">
                      <a:alpha val="43137"/>
                    </a:srgbClr>
                  </a:outerShdw>
                </a:effectLst>
                <a:ea typeface="Majalla UI"/>
              </a:rPr>
              <a:t>استعمال </a:t>
            </a:r>
            <a:r>
              <a:rPr lang="ar-MA" sz="2400" dirty="0" err="1" smtClean="0">
                <a:solidFill>
                  <a:srgbClr val="FF0000"/>
                </a:solidFill>
                <a:effectLst>
                  <a:outerShdw blurRad="38100" dist="38100" dir="2700000" algn="tl">
                    <a:srgbClr val="000000">
                      <a:alpha val="43137"/>
                    </a:srgbClr>
                  </a:outerShdw>
                </a:effectLst>
                <a:ea typeface="Majalla UI"/>
              </a:rPr>
              <a:t>نهجين</a:t>
            </a:r>
            <a:r>
              <a:rPr lang="ar-MA" sz="2400" dirty="0" smtClean="0">
                <a:solidFill>
                  <a:srgbClr val="FF0000"/>
                </a:solidFill>
                <a:effectLst>
                  <a:outerShdw blurRad="38100" dist="38100" dir="2700000" algn="tl">
                    <a:srgbClr val="000000">
                      <a:alpha val="43137"/>
                    </a:srgbClr>
                  </a:outerShdw>
                </a:effectLst>
                <a:ea typeface="Majalla UI"/>
              </a:rPr>
              <a:t> معرفيين مختلفين </a:t>
            </a:r>
            <a:r>
              <a:rPr lang="ar-MA" dirty="0" smtClean="0">
                <a:ea typeface="Majalla UI"/>
              </a:rPr>
              <a:t>(مدارس </a:t>
            </a:r>
            <a:r>
              <a:rPr lang="ar-MA" dirty="0" err="1" smtClean="0">
                <a:ea typeface="Majalla UI"/>
              </a:rPr>
              <a:t>بيداغوجية</a:t>
            </a:r>
            <a:r>
              <a:rPr lang="ar-MA" dirty="0" smtClean="0">
                <a:ea typeface="Majalla UI"/>
              </a:rPr>
              <a:t> مختلفة لتدريس نفس المفهوم)</a:t>
            </a:r>
          </a:p>
          <a:p>
            <a:pPr lvl="2" algn="just" rtl="1" eaLnBrk="1" hangingPunct="1"/>
            <a:endParaRPr lang="ar-MA" dirty="0" smtClean="0">
              <a:ea typeface="Majalla UI"/>
            </a:endParaRPr>
          </a:p>
          <a:p>
            <a:pPr lvl="2" rtl="1" eaLnBrk="1" hangingPunct="1"/>
            <a:r>
              <a:rPr lang="fr-BE" sz="1200" dirty="0" smtClean="0"/>
              <a:t>Comment concevoir un scénario pédagogique ? Amaury </a:t>
            </a:r>
            <a:r>
              <a:rPr lang="fr-BE" sz="1200" dirty="0" err="1" smtClean="0"/>
              <a:t>Daele</a:t>
            </a:r>
            <a:r>
              <a:rPr lang="fr-BE" sz="1200" dirty="0" smtClean="0"/>
              <a:t> – FUNDP, Caroline Brassard – </a:t>
            </a:r>
            <a:r>
              <a:rPr lang="fr-BE" sz="1200" dirty="0" err="1" smtClean="0"/>
              <a:t>UQAChicoutimi</a:t>
            </a:r>
            <a:r>
              <a:rPr lang="fr-BE" sz="1200" dirty="0" smtClean="0"/>
              <a:t> , Liliane </a:t>
            </a:r>
            <a:r>
              <a:rPr lang="fr-BE" sz="1200" dirty="0" err="1" smtClean="0"/>
              <a:t>Esnault</a:t>
            </a:r>
            <a:r>
              <a:rPr lang="fr-BE" sz="1200" dirty="0" smtClean="0"/>
              <a:t> – EM-Lyon, Michaël </a:t>
            </a:r>
            <a:r>
              <a:rPr lang="fr-BE" sz="1200" dirty="0" err="1" smtClean="0"/>
              <a:t>O'Donoghue</a:t>
            </a:r>
            <a:r>
              <a:rPr lang="fr-BE" sz="1200" dirty="0" smtClean="0"/>
              <a:t> – Lancaster U. Eric </a:t>
            </a:r>
            <a:r>
              <a:rPr lang="fr-BE" sz="1200" dirty="0" err="1" smtClean="0"/>
              <a:t>Uyttebrouck</a:t>
            </a:r>
            <a:r>
              <a:rPr lang="fr-BE" sz="1200" dirty="0" smtClean="0"/>
              <a:t> – ULB Romain </a:t>
            </a:r>
            <a:r>
              <a:rPr lang="fr-BE" sz="1200" dirty="0" err="1" smtClean="0"/>
              <a:t>Zeiliger</a:t>
            </a:r>
            <a:r>
              <a:rPr lang="fr-BE" sz="1200" dirty="0" smtClean="0"/>
              <a:t> – Lyon 2 </a:t>
            </a:r>
            <a:endParaRPr lang="fr-FR" sz="1200" dirty="0" smtClean="0"/>
          </a:p>
          <a:p>
            <a:pPr lvl="2" algn="just" rtl="1" eaLnBrk="1" hangingPunct="1"/>
            <a:endParaRPr lang="ar-MA" dirty="0" smtClean="0">
              <a:ea typeface="Majalla UI"/>
            </a:endParaRPr>
          </a:p>
          <a:p>
            <a:pPr lvl="1" algn="just" rtl="1" eaLnBrk="1" hangingPunct="1"/>
            <a:endParaRPr lang="ar-MA" dirty="0" smtClean="0">
              <a:ea typeface="Majalla UI"/>
            </a:endParaRPr>
          </a:p>
          <a:p>
            <a:pPr lvl="1" algn="just" rtl="1" eaLnBrk="1" hangingPunct="1"/>
            <a:endParaRPr lang="ar-MA" dirty="0" smtClean="0">
              <a:ea typeface="Majalla UI"/>
            </a:endParaRPr>
          </a:p>
          <a:p>
            <a:pPr algn="just" rtl="1" eaLnBrk="1" hangingPunct="1"/>
            <a:endParaRPr lang="ar-MA" dirty="0" smtClean="0">
              <a:ea typeface="Majalla UI"/>
            </a:endParaRPr>
          </a:p>
        </p:txBody>
      </p:sp>
      <p:pic>
        <p:nvPicPr>
          <p:cNvPr id="4" name="Picture 4" descr="D:\recre@sup\wp1\logorecre.jpg"/>
          <p:cNvPicPr>
            <a:picLocks noChangeAspect="1" noChangeArrowheads="1"/>
          </p:cNvPicPr>
          <p:nvPr/>
        </p:nvPicPr>
        <p:blipFill>
          <a:blip r:embed="rId2" cstate="print"/>
          <a:srcRect/>
          <a:stretch>
            <a:fillRect/>
          </a:stretch>
        </p:blipFill>
        <p:spPr bwMode="auto">
          <a:xfrm>
            <a:off x="2285984" y="5786454"/>
            <a:ext cx="857256" cy="390474"/>
          </a:xfrm>
          <a:prstGeom prst="rect">
            <a:avLst/>
          </a:prstGeom>
          <a:noFill/>
        </p:spPr>
      </p:pic>
      <p:sp>
        <p:nvSpPr>
          <p:cNvPr id="6" name="Rounded Rectangle 6"/>
          <p:cNvSpPr/>
          <p:nvPr/>
        </p:nvSpPr>
        <p:spPr bwMode="auto">
          <a:xfrm>
            <a:off x="2071670" y="857232"/>
            <a:ext cx="5832648" cy="4814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ar-MA" sz="2400" dirty="0" err="1" smtClean="0">
                <a:solidFill>
                  <a:schemeClr val="bg1"/>
                </a:solidFill>
                <a:effectLst>
                  <a:outerShdw blurRad="38100" dist="38100" dir="2700000" algn="tl">
                    <a:srgbClr val="000000">
                      <a:alpha val="43137"/>
                    </a:srgbClr>
                  </a:outerShdw>
                </a:effectLst>
                <a:ea typeface="Majalla UI"/>
              </a:rPr>
              <a:t>ملاءمة</a:t>
            </a:r>
            <a:r>
              <a:rPr lang="ar-MA" sz="2400" dirty="0" smtClean="0">
                <a:solidFill>
                  <a:schemeClr val="bg1"/>
                </a:solidFill>
                <a:effectLst>
                  <a:outerShdw blurRad="38100" dist="38100" dir="2700000" algn="tl">
                    <a:srgbClr val="000000">
                      <a:alpha val="43137"/>
                    </a:srgbClr>
                  </a:outerShdw>
                </a:effectLst>
                <a:ea typeface="Majalla UI"/>
              </a:rPr>
              <a:t> السيناريو </a:t>
            </a:r>
            <a:r>
              <a:rPr lang="ar-MA" sz="2400" dirty="0" err="1" smtClean="0">
                <a:solidFill>
                  <a:schemeClr val="bg1"/>
                </a:solidFill>
                <a:effectLst>
                  <a:outerShdw blurRad="38100" dist="38100" dir="2700000" algn="tl">
                    <a:srgbClr val="000000">
                      <a:alpha val="43137"/>
                    </a:srgbClr>
                  </a:outerShdw>
                </a:effectLst>
                <a:ea typeface="Majalla UI"/>
              </a:rPr>
              <a:t>البيداغوجي</a:t>
            </a:r>
            <a:r>
              <a:rPr lang="ar-MA" sz="2400" dirty="0" smtClean="0">
                <a:solidFill>
                  <a:schemeClr val="bg1"/>
                </a:solidFill>
                <a:effectLst>
                  <a:outerShdw blurRad="38100" dist="38100" dir="2700000" algn="tl">
                    <a:srgbClr val="000000">
                      <a:alpha val="43137"/>
                    </a:srgbClr>
                  </a:outerShdw>
                </a:effectLst>
                <a:ea typeface="Majalla UI"/>
              </a:rPr>
              <a:t> مع الجذاذة التربوية؟؟</a:t>
            </a:r>
            <a:endParaRPr lang="fr-FR" sz="2400" b="1"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irecteur\Desktop\bobine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9662864">
            <a:off x="334659" y="218871"/>
            <a:ext cx="1589245" cy="1446461"/>
          </a:xfrm>
          <a:prstGeom prst="rect">
            <a:avLst/>
          </a:prstGeom>
          <a:noFill/>
          <a:extLst>
            <a:ext uri="{909E8E84-426E-40DD-AFC4-6F175D3DCCD1}">
              <a14:hiddenFill xmlns:a14="http://schemas.microsoft.com/office/drawing/2010/main" xmlns="">
                <a:solidFill>
                  <a:srgbClr val="FFFFFF"/>
                </a:solidFill>
              </a14:hiddenFill>
            </a:ext>
          </a:extLst>
        </p:spPr>
      </p:pic>
      <p:sp>
        <p:nvSpPr>
          <p:cNvPr id="15363" name="Titre 1"/>
          <p:cNvSpPr>
            <a:spLocks noGrp="1"/>
          </p:cNvSpPr>
          <p:nvPr>
            <p:ph type="title"/>
          </p:nvPr>
        </p:nvSpPr>
        <p:spPr/>
        <p:txBody>
          <a:bodyPr>
            <a:normAutofit/>
          </a:bodyPr>
          <a:lstStyle/>
          <a:p>
            <a:pPr eaLnBrk="1" hangingPunct="1"/>
            <a:endParaRPr lang="fr-FR" sz="2400" dirty="0" smtClean="0">
              <a:solidFill>
                <a:srgbClr val="FF0000"/>
              </a:solidFill>
              <a:effectLst>
                <a:outerShdw blurRad="38100" dist="38100" dir="2700000" algn="tl">
                  <a:srgbClr val="000000">
                    <a:alpha val="43137"/>
                  </a:srgbClr>
                </a:outerShdw>
              </a:effectLst>
              <a:latin typeface="+mn-lt"/>
              <a:ea typeface="Majalla UI"/>
              <a:cs typeface="+mn-cs"/>
            </a:endParaRPr>
          </a:p>
        </p:txBody>
      </p:sp>
      <p:sp>
        <p:nvSpPr>
          <p:cNvPr id="15362" name="Espace réservé du contenu 2"/>
          <p:cNvSpPr>
            <a:spLocks noGrp="1"/>
          </p:cNvSpPr>
          <p:nvPr>
            <p:ph idx="1"/>
          </p:nvPr>
        </p:nvSpPr>
        <p:spPr/>
        <p:txBody>
          <a:bodyPr/>
          <a:lstStyle/>
          <a:p>
            <a:pPr lvl="1" algn="just" rtl="1" eaLnBrk="1" hangingPunct="1"/>
            <a:r>
              <a:rPr lang="ar-MA" dirty="0" smtClean="0">
                <a:ea typeface="Majalla UI"/>
              </a:rPr>
              <a:t>مشتملا على جميع المعلومات المرتبطة بالمورد الرقمي </a:t>
            </a:r>
          </a:p>
          <a:p>
            <a:pPr lvl="2" algn="just" rtl="1" eaLnBrk="1" hangingPunct="1"/>
            <a:r>
              <a:rPr lang="ar-MA" dirty="0" smtClean="0">
                <a:ea typeface="Majalla UI"/>
              </a:rPr>
              <a:t>النوع، </a:t>
            </a:r>
            <a:r>
              <a:rPr lang="ar-MA" dirty="0" err="1" smtClean="0">
                <a:ea typeface="Majalla UI"/>
              </a:rPr>
              <a:t>البرنام</a:t>
            </a:r>
            <a:r>
              <a:rPr lang="ar-MA" dirty="0" smtClean="0">
                <a:ea typeface="Majalla UI"/>
              </a:rPr>
              <a:t> المشغل، المدة الزمنية، الفئة المستهدفة، فضاء الاشتغال، المتطلبات من الموارد والمهارات التقنية </a:t>
            </a:r>
            <a:r>
              <a:rPr lang="ar-MA" dirty="0" err="1" smtClean="0">
                <a:ea typeface="Majalla UI"/>
              </a:rPr>
              <a:t>والبيداغوجية</a:t>
            </a:r>
            <a:r>
              <a:rPr lang="ar-MA" dirty="0" smtClean="0">
                <a:ea typeface="Majalla UI"/>
              </a:rPr>
              <a:t>،....</a:t>
            </a:r>
          </a:p>
          <a:p>
            <a:pPr lvl="2" algn="just" rtl="1" eaLnBrk="1" hangingPunct="1"/>
            <a:r>
              <a:rPr lang="ar-MA" dirty="0" smtClean="0">
                <a:ea typeface="Majalla UI"/>
              </a:rPr>
              <a:t>أن يشتمل على المهم (اعتبار قدرات ومهارات الأستاذ ضمنية)</a:t>
            </a:r>
          </a:p>
          <a:p>
            <a:pPr lvl="2" algn="just" rtl="1" eaLnBrk="1" hangingPunct="1"/>
            <a:r>
              <a:rPr lang="ar-MA" dirty="0" smtClean="0">
                <a:ea typeface="Majalla UI"/>
              </a:rPr>
              <a:t>أن يشتمل على خط زمني </a:t>
            </a:r>
            <a:r>
              <a:rPr lang="fr-FR" dirty="0" smtClean="0">
                <a:ea typeface="Majalla UI"/>
              </a:rPr>
              <a:t>(</a:t>
            </a:r>
            <a:r>
              <a:rPr lang="fr-FR" dirty="0" err="1" smtClean="0">
                <a:ea typeface="Majalla UI"/>
              </a:rPr>
              <a:t>planing</a:t>
            </a:r>
            <a:r>
              <a:rPr lang="fr-FR" dirty="0" smtClean="0">
                <a:ea typeface="Majalla UI"/>
              </a:rPr>
              <a:t>) </a:t>
            </a:r>
            <a:r>
              <a:rPr lang="ar-MA" dirty="0" smtClean="0">
                <a:ea typeface="Majalla UI"/>
              </a:rPr>
              <a:t>متضمن لمراحل الإنجاز والتقويم......</a:t>
            </a:r>
          </a:p>
          <a:p>
            <a:pPr lvl="2" algn="just" rtl="1" eaLnBrk="1" hangingPunct="1"/>
            <a:r>
              <a:rPr lang="ar-MA" dirty="0" smtClean="0">
                <a:ea typeface="Majalla UI"/>
              </a:rPr>
              <a:t>تحديد مراحل للتوقف أو التقويم أو التذكير أو التصويب والتوجيه....</a:t>
            </a:r>
          </a:p>
          <a:p>
            <a:endParaRPr lang="fr-FR" dirty="0" smtClean="0"/>
          </a:p>
          <a:p>
            <a:endParaRPr lang="fr-FR" dirty="0" smtClean="0"/>
          </a:p>
          <a:p>
            <a:r>
              <a:rPr lang="fr-FR" sz="1100" dirty="0" smtClean="0"/>
              <a:t>Implantation de scénarios pédagogiques selon une approche orientée modèle Une application de l’IDM aux EIAH Pierre-André Caron * * Laboratoire Trigone, équipe NOCE CUEEP Université des Sciences et technologies de Lille 59655 Villeneuve d'Ascq France  1ères Rencontres Jeunes Chercheurs en EIAH, RJC-EIAH'2006, pages 1 à 8</a:t>
            </a:r>
          </a:p>
          <a:p>
            <a:endParaRPr lang="fr-FR" dirty="0" smtClean="0"/>
          </a:p>
        </p:txBody>
      </p:sp>
      <p:sp>
        <p:nvSpPr>
          <p:cNvPr id="5" name="Rounded Rectangle 6"/>
          <p:cNvSpPr/>
          <p:nvPr/>
        </p:nvSpPr>
        <p:spPr bwMode="auto">
          <a:xfrm>
            <a:off x="2071670" y="857232"/>
            <a:ext cx="5832648" cy="48140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r>
              <a:rPr lang="ar-MA" sz="2400" dirty="0" err="1" smtClean="0">
                <a:solidFill>
                  <a:schemeClr val="bg1"/>
                </a:solidFill>
                <a:effectLst>
                  <a:outerShdw blurRad="38100" dist="38100" dir="2700000" algn="tl">
                    <a:srgbClr val="000000">
                      <a:alpha val="43137"/>
                    </a:srgbClr>
                  </a:outerShdw>
                </a:effectLst>
                <a:ea typeface="Majalla UI"/>
              </a:rPr>
              <a:t>ملاءمة</a:t>
            </a:r>
            <a:r>
              <a:rPr lang="ar-MA" sz="2400" dirty="0" smtClean="0">
                <a:solidFill>
                  <a:schemeClr val="bg1"/>
                </a:solidFill>
                <a:effectLst>
                  <a:outerShdw blurRad="38100" dist="38100" dir="2700000" algn="tl">
                    <a:srgbClr val="000000">
                      <a:alpha val="43137"/>
                    </a:srgbClr>
                  </a:outerShdw>
                </a:effectLst>
                <a:ea typeface="Majalla UI"/>
              </a:rPr>
              <a:t> السيناريو </a:t>
            </a:r>
            <a:r>
              <a:rPr lang="ar-MA" sz="2400" dirty="0" err="1" smtClean="0">
                <a:solidFill>
                  <a:schemeClr val="bg1"/>
                </a:solidFill>
                <a:effectLst>
                  <a:outerShdw blurRad="38100" dist="38100" dir="2700000" algn="tl">
                    <a:srgbClr val="000000">
                      <a:alpha val="43137"/>
                    </a:srgbClr>
                  </a:outerShdw>
                </a:effectLst>
                <a:ea typeface="Majalla UI"/>
              </a:rPr>
              <a:t>البيداغوجي</a:t>
            </a:r>
            <a:r>
              <a:rPr lang="ar-MA" sz="2400" dirty="0" smtClean="0">
                <a:solidFill>
                  <a:schemeClr val="bg1"/>
                </a:solidFill>
                <a:effectLst>
                  <a:outerShdw blurRad="38100" dist="38100" dir="2700000" algn="tl">
                    <a:srgbClr val="000000">
                      <a:alpha val="43137"/>
                    </a:srgbClr>
                  </a:outerShdw>
                </a:effectLst>
                <a:ea typeface="Majalla UI"/>
              </a:rPr>
              <a:t> مع الجذاذة التربوية؟؟</a:t>
            </a:r>
            <a:endParaRPr lang="fr-FR" sz="2400" b="1" dirty="0">
              <a:solidFill>
                <a:schemeClr val="bg1"/>
              </a:solidFill>
            </a:endParaRPr>
          </a:p>
        </p:txBody>
      </p:sp>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هيكل عام لمسار </a:t>
            </a:r>
            <a:r>
              <a:rPr lang="ar-MA" dirty="0" err="1" smtClean="0"/>
              <a:t>السينارو</a:t>
            </a:r>
            <a:r>
              <a:rPr lang="ar-MA" dirty="0" smtClean="0"/>
              <a:t> </a:t>
            </a:r>
            <a:r>
              <a:rPr lang="ar-MA" dirty="0" err="1" smtClean="0"/>
              <a:t>البيداغوجي</a:t>
            </a:r>
            <a:endParaRPr lang="fr-FR" dirty="0"/>
          </a:p>
        </p:txBody>
      </p:sp>
      <p:cxnSp>
        <p:nvCxnSpPr>
          <p:cNvPr id="4" name="Connecteur droit avec flèche 3"/>
          <p:cNvCxnSpPr/>
          <p:nvPr/>
        </p:nvCxnSpPr>
        <p:spPr>
          <a:xfrm>
            <a:off x="1071538" y="4682235"/>
            <a:ext cx="642942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14348" y="3814425"/>
            <a:ext cx="1285884" cy="461665"/>
          </a:xfrm>
          <a:prstGeom prst="rect">
            <a:avLst/>
          </a:prstGeom>
          <a:noFill/>
        </p:spPr>
        <p:txBody>
          <a:bodyPr wrap="square" rtlCol="0">
            <a:spAutoFit/>
          </a:bodyPr>
          <a:lstStyle/>
          <a:p>
            <a:pPr algn="ctr"/>
            <a:r>
              <a:rPr lang="ar-MA" sz="2400" b="1" dirty="0" smtClean="0">
                <a:solidFill>
                  <a:schemeClr val="accent2">
                    <a:lumMod val="75000"/>
                  </a:schemeClr>
                </a:solidFill>
                <a:effectLst>
                  <a:outerShdw blurRad="38100" dist="38100" dir="2700000" algn="tl">
                    <a:srgbClr val="000000">
                      <a:alpha val="43137"/>
                    </a:srgbClr>
                  </a:outerShdw>
                </a:effectLst>
              </a:rPr>
              <a:t>البداية</a:t>
            </a:r>
            <a:endParaRPr lang="fr-FR" sz="2400" b="1" dirty="0" smtClean="0">
              <a:solidFill>
                <a:schemeClr val="accent2">
                  <a:lumMod val="75000"/>
                </a:schemeClr>
              </a:solidFill>
              <a:effectLst>
                <a:outerShdw blurRad="38100" dist="38100" dir="2700000" algn="tl">
                  <a:srgbClr val="000000">
                    <a:alpha val="43137"/>
                  </a:srgbClr>
                </a:outerShdw>
              </a:effectLst>
            </a:endParaRPr>
          </a:p>
        </p:txBody>
      </p:sp>
      <p:sp>
        <p:nvSpPr>
          <p:cNvPr id="6" name="Espace réservé du contenu 5"/>
          <p:cNvSpPr txBox="1">
            <a:spLocks noGrp="1"/>
          </p:cNvSpPr>
          <p:nvPr>
            <p:ph idx="1"/>
          </p:nvPr>
        </p:nvSpPr>
        <p:spPr>
          <a:xfrm>
            <a:off x="457200" y="1935480"/>
            <a:ext cx="8229600" cy="492443"/>
          </a:xfrm>
          <a:prstGeom prst="rect">
            <a:avLst/>
          </a:prstGeom>
          <a:noFill/>
        </p:spPr>
        <p:txBody>
          <a:bodyPr wrap="square" rtlCol="0">
            <a:spAutoFit/>
          </a:bodyPr>
          <a:lstStyle/>
          <a:p>
            <a:pPr>
              <a:buNone/>
            </a:pPr>
            <a:endParaRPr lang="fr-FR" dirty="0"/>
          </a:p>
        </p:txBody>
      </p:sp>
      <p:sp>
        <p:nvSpPr>
          <p:cNvPr id="7" name="ZoneTexte 6"/>
          <p:cNvSpPr txBox="1"/>
          <p:nvPr/>
        </p:nvSpPr>
        <p:spPr>
          <a:xfrm>
            <a:off x="6643702" y="3755129"/>
            <a:ext cx="1285884" cy="461665"/>
          </a:xfrm>
          <a:prstGeom prst="rect">
            <a:avLst/>
          </a:prstGeom>
          <a:noFill/>
        </p:spPr>
        <p:txBody>
          <a:bodyPr wrap="square" rtlCol="0">
            <a:spAutoFit/>
          </a:bodyPr>
          <a:lstStyle/>
          <a:p>
            <a:r>
              <a:rPr lang="ar-MA" sz="2400" b="1" dirty="0" smtClean="0">
                <a:solidFill>
                  <a:schemeClr val="accent2">
                    <a:lumMod val="75000"/>
                  </a:schemeClr>
                </a:solidFill>
                <a:effectLst>
                  <a:outerShdw blurRad="38100" dist="38100" dir="2700000" algn="tl">
                    <a:srgbClr val="000000">
                      <a:alpha val="43137"/>
                    </a:srgbClr>
                  </a:outerShdw>
                </a:effectLst>
              </a:rPr>
              <a:t>النهاية</a:t>
            </a:r>
            <a:endParaRPr lang="fr-FR" sz="2400" b="1" dirty="0" smtClean="0">
              <a:solidFill>
                <a:schemeClr val="accent2">
                  <a:lumMod val="75000"/>
                </a:schemeClr>
              </a:solidFill>
              <a:effectLst>
                <a:outerShdw blurRad="38100" dist="38100" dir="2700000" algn="tl">
                  <a:srgbClr val="000000">
                    <a:alpha val="43137"/>
                  </a:srgbClr>
                </a:outerShdw>
              </a:effectLst>
            </a:endParaRPr>
          </a:p>
        </p:txBody>
      </p:sp>
      <p:cxnSp>
        <p:nvCxnSpPr>
          <p:cNvPr id="9" name="Connecteur droit avec flèche 8"/>
          <p:cNvCxnSpPr/>
          <p:nvPr/>
        </p:nvCxnSpPr>
        <p:spPr>
          <a:xfrm rot="5400000">
            <a:off x="1928794" y="4112319"/>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a:off x="3142446" y="4111525"/>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5400000">
            <a:off x="4785520" y="4111525"/>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071670" y="2639793"/>
            <a:ext cx="3429024" cy="830997"/>
          </a:xfrm>
          <a:prstGeom prst="rect">
            <a:avLst/>
          </a:prstGeom>
          <a:noFill/>
        </p:spPr>
        <p:txBody>
          <a:bodyPr wrap="square" rtlCol="0">
            <a:spAutoFit/>
          </a:bodyPr>
          <a:lstStyle/>
          <a:p>
            <a:pPr algn="ctr" rtl="1"/>
            <a:r>
              <a:rPr lang="ar-MA" sz="2400" b="1" dirty="0" smtClean="0">
                <a:solidFill>
                  <a:schemeClr val="accent2">
                    <a:lumMod val="75000"/>
                  </a:schemeClr>
                </a:solidFill>
                <a:effectLst>
                  <a:outerShdw blurRad="38100" dist="38100" dir="2700000" algn="tl">
                    <a:srgbClr val="000000">
                      <a:alpha val="43137"/>
                    </a:srgbClr>
                  </a:outerShdw>
                </a:effectLst>
              </a:rPr>
              <a:t>توقفات</a:t>
            </a:r>
          </a:p>
          <a:p>
            <a:pPr algn="ctr" rtl="1"/>
            <a:r>
              <a:rPr lang="ar-MA" sz="2400" b="1" dirty="0" smtClean="0">
                <a:solidFill>
                  <a:schemeClr val="accent2">
                    <a:lumMod val="75000"/>
                  </a:schemeClr>
                </a:solidFill>
                <a:effectLst>
                  <a:outerShdw blurRad="38100" dist="38100" dir="2700000" algn="tl">
                    <a:srgbClr val="000000">
                      <a:alpha val="43137"/>
                    </a:srgbClr>
                  </a:outerShdw>
                </a:effectLst>
              </a:rPr>
              <a:t>للتقويم والتوجيه والتصويب</a:t>
            </a:r>
            <a:endParaRPr lang="fr-FR" sz="2400" b="1" dirty="0" smtClean="0">
              <a:solidFill>
                <a:schemeClr val="accent2">
                  <a:lumMod val="75000"/>
                </a:schemeClr>
              </a:solidFill>
              <a:effectLst>
                <a:outerShdw blurRad="38100" dist="38100" dir="2700000" algn="tl">
                  <a:srgbClr val="000000">
                    <a:alpha val="43137"/>
                  </a:srgbClr>
                </a:outerShdw>
              </a:effectLst>
            </a:endParaRPr>
          </a:p>
        </p:txBody>
      </p:sp>
      <p:sp>
        <p:nvSpPr>
          <p:cNvPr id="13" name="ZoneTexte 12"/>
          <p:cNvSpPr txBox="1"/>
          <p:nvPr/>
        </p:nvSpPr>
        <p:spPr>
          <a:xfrm>
            <a:off x="7572396" y="3951936"/>
            <a:ext cx="1143008" cy="1938992"/>
          </a:xfrm>
          <a:prstGeom prst="rect">
            <a:avLst/>
          </a:prstGeom>
          <a:noFill/>
        </p:spPr>
        <p:txBody>
          <a:bodyPr wrap="square" rtlCol="0">
            <a:spAutoFit/>
          </a:bodyPr>
          <a:lstStyle/>
          <a:p>
            <a:pPr algn="ctr"/>
            <a:r>
              <a:rPr lang="ar-MA" sz="2400" b="1" dirty="0" smtClean="0">
                <a:solidFill>
                  <a:schemeClr val="accent2">
                    <a:lumMod val="75000"/>
                  </a:schemeClr>
                </a:solidFill>
                <a:effectLst>
                  <a:outerShdw blurRad="38100" dist="38100" dir="2700000" algn="tl">
                    <a:srgbClr val="000000">
                      <a:alpha val="43137"/>
                    </a:srgbClr>
                  </a:outerShdw>
                </a:effectLst>
              </a:rPr>
              <a:t>خلاصة</a:t>
            </a:r>
          </a:p>
          <a:p>
            <a:pPr algn="ctr"/>
            <a:r>
              <a:rPr lang="ar-MA" sz="2400" b="1" dirty="0" smtClean="0">
                <a:solidFill>
                  <a:schemeClr val="accent2">
                    <a:lumMod val="75000"/>
                  </a:schemeClr>
                </a:solidFill>
                <a:effectLst>
                  <a:outerShdw blurRad="38100" dist="38100" dir="2700000" algn="tl">
                    <a:srgbClr val="000000">
                      <a:alpha val="43137"/>
                    </a:srgbClr>
                  </a:outerShdw>
                </a:effectLst>
              </a:rPr>
              <a:t>تقويم</a:t>
            </a:r>
          </a:p>
          <a:p>
            <a:pPr algn="ctr"/>
            <a:r>
              <a:rPr lang="ar-MA" sz="2400" b="1" dirty="0" smtClean="0">
                <a:solidFill>
                  <a:schemeClr val="accent2">
                    <a:lumMod val="75000"/>
                  </a:schemeClr>
                </a:solidFill>
                <a:effectLst>
                  <a:outerShdw blurRad="38100" dist="38100" dir="2700000" algn="tl">
                    <a:srgbClr val="000000">
                      <a:alpha val="43137"/>
                    </a:srgbClr>
                  </a:outerShdw>
                </a:effectLst>
              </a:rPr>
              <a:t>تصويب</a:t>
            </a:r>
          </a:p>
          <a:p>
            <a:pPr algn="ctr"/>
            <a:r>
              <a:rPr lang="ar-MA" sz="2400" b="1" dirty="0" smtClean="0">
                <a:solidFill>
                  <a:schemeClr val="accent2">
                    <a:lumMod val="75000"/>
                  </a:schemeClr>
                </a:solidFill>
                <a:effectLst>
                  <a:outerShdw blurRad="38100" dist="38100" dir="2700000" algn="tl">
                    <a:srgbClr val="000000">
                      <a:alpha val="43137"/>
                    </a:srgbClr>
                  </a:outerShdw>
                </a:effectLst>
              </a:rPr>
              <a:t>توجيه</a:t>
            </a:r>
          </a:p>
          <a:p>
            <a:pPr algn="ctr"/>
            <a:r>
              <a:rPr lang="ar-MA" sz="2400" b="1" dirty="0" smtClean="0">
                <a:solidFill>
                  <a:schemeClr val="accent2">
                    <a:lumMod val="75000"/>
                  </a:schemeClr>
                </a:solidFill>
                <a:effectLst>
                  <a:outerShdw blurRad="38100" dist="38100" dir="2700000" algn="tl">
                    <a:srgbClr val="000000">
                      <a:alpha val="43137"/>
                    </a:srgbClr>
                  </a:outerShdw>
                </a:effectLst>
              </a:rPr>
              <a:t>ملاحظات</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42844" y="-52300"/>
            <a:ext cx="4929222" cy="6910300"/>
          </a:xfrm>
          <a:prstGeom prst="rect">
            <a:avLst/>
          </a:prstGeom>
          <a:noFill/>
          <a:ln w="9525">
            <a:noFill/>
            <a:miter lim="800000"/>
            <a:headEnd/>
            <a:tailEnd/>
          </a:ln>
          <a:effectLst/>
        </p:spPr>
      </p:pic>
      <p:sp>
        <p:nvSpPr>
          <p:cNvPr id="4" name="ZoneTexte 3"/>
          <p:cNvSpPr txBox="1"/>
          <p:nvPr/>
        </p:nvSpPr>
        <p:spPr>
          <a:xfrm>
            <a:off x="5357818" y="2357430"/>
            <a:ext cx="2857520" cy="646331"/>
          </a:xfrm>
          <a:prstGeom prst="rect">
            <a:avLst/>
          </a:prstGeom>
          <a:noFill/>
        </p:spPr>
        <p:txBody>
          <a:bodyPr wrap="square" rtlCol="0">
            <a:spAutoFit/>
          </a:bodyPr>
          <a:lstStyle/>
          <a:p>
            <a:pPr algn="r" rtl="1"/>
            <a:r>
              <a:rPr lang="ar-MA" dirty="0" smtClean="0"/>
              <a:t>نماذج من سيناريو يبين يقسم مراحل خطة عمل </a:t>
            </a:r>
            <a:endParaRPr lang="fr-FR" dirty="0"/>
          </a:p>
        </p:txBody>
      </p:sp>
      <p:sp>
        <p:nvSpPr>
          <p:cNvPr id="5" name="ZoneTexte 4"/>
          <p:cNvSpPr txBox="1"/>
          <p:nvPr/>
        </p:nvSpPr>
        <p:spPr>
          <a:xfrm>
            <a:off x="5357818" y="2996983"/>
            <a:ext cx="2857520" cy="369332"/>
          </a:xfrm>
          <a:prstGeom prst="rect">
            <a:avLst/>
          </a:prstGeom>
          <a:noFill/>
        </p:spPr>
        <p:txBody>
          <a:bodyPr wrap="square" rtlCol="0">
            <a:spAutoFit/>
          </a:bodyPr>
          <a:lstStyle/>
          <a:p>
            <a:pPr algn="r" rtl="1"/>
            <a:r>
              <a:rPr lang="ar-MA" dirty="0" smtClean="0"/>
              <a:t>يحدد دور كل متدخل مثلا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143000"/>
          </a:xfrm>
        </p:spPr>
        <p:txBody>
          <a:bodyPr/>
          <a:lstStyle/>
          <a:p>
            <a:endParaRPr lang="fr-FR" dirty="0"/>
          </a:p>
        </p:txBody>
      </p:sp>
      <p:pic>
        <p:nvPicPr>
          <p:cNvPr id="4" name="Picture 4"/>
          <p:cNvPicPr>
            <a:picLocks noGrp="1" noChangeAspect="1" noChangeArrowheads="1"/>
          </p:cNvPicPr>
          <p:nvPr>
            <p:ph idx="1"/>
          </p:nvPr>
        </p:nvPicPr>
        <p:blipFill>
          <a:blip r:embed="rId2" cstate="print"/>
          <a:srcRect/>
          <a:stretch>
            <a:fillRect/>
          </a:stretch>
        </p:blipFill>
        <p:spPr bwMode="auto">
          <a:xfrm>
            <a:off x="142844" y="1214422"/>
            <a:ext cx="7429552" cy="5386425"/>
          </a:xfrm>
          <a:prstGeom prst="rect">
            <a:avLst/>
          </a:prstGeom>
          <a:noFill/>
          <a:ln w="9525">
            <a:noFill/>
            <a:miter lim="800000"/>
            <a:headEnd/>
            <a:tailEnd/>
          </a:ln>
          <a:effectLst/>
        </p:spPr>
      </p:pic>
      <p:sp>
        <p:nvSpPr>
          <p:cNvPr id="6" name="ZoneTexte 5"/>
          <p:cNvSpPr txBox="1"/>
          <p:nvPr/>
        </p:nvSpPr>
        <p:spPr>
          <a:xfrm>
            <a:off x="7715272" y="2000240"/>
            <a:ext cx="1714512" cy="3416320"/>
          </a:xfrm>
          <a:prstGeom prst="rect">
            <a:avLst/>
          </a:prstGeom>
          <a:noFill/>
        </p:spPr>
        <p:txBody>
          <a:bodyPr wrap="square" rtlCol="0">
            <a:spAutoFit/>
          </a:bodyPr>
          <a:lstStyle/>
          <a:p>
            <a:pPr algn="r" rtl="1"/>
            <a:r>
              <a:rPr lang="ar-MA" dirty="0" smtClean="0"/>
              <a:t>يمكن اعتماد التخطيط الزمني المعتمد في استعمالات الزمن مثلا ، والاستئناس </a:t>
            </a:r>
            <a:r>
              <a:rPr lang="ar-MA" dirty="0" err="1" smtClean="0"/>
              <a:t>به</a:t>
            </a:r>
            <a:r>
              <a:rPr lang="ar-MA" dirty="0" smtClean="0"/>
              <a:t> في انجاز سيناريو إدماج الموارد الرقمية.</a:t>
            </a:r>
          </a:p>
          <a:p>
            <a:pPr algn="r" rtl="1"/>
            <a:r>
              <a:rPr lang="ar-MA" dirty="0" smtClean="0"/>
              <a:t>تحديد الوقت (ساعات أو دقائق) ودور الأستاذ والتلميذ  في كل لحظة. </a:t>
            </a:r>
          </a:p>
          <a:p>
            <a:pPr algn="r" rtl="1"/>
            <a:r>
              <a:rPr lang="ar-MA" dirty="0" smtClean="0"/>
              <a:t> </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28597" y="642918"/>
            <a:ext cx="6286544" cy="4868085"/>
          </a:xfrm>
          <a:prstGeom prst="rect">
            <a:avLst/>
          </a:prstGeom>
          <a:noFill/>
          <a:ln w="9525">
            <a:noFill/>
            <a:miter lim="800000"/>
            <a:headEnd/>
            <a:tailEnd/>
          </a:ln>
          <a:effectLst/>
        </p:spPr>
      </p:pic>
      <p:sp>
        <p:nvSpPr>
          <p:cNvPr id="4" name="ZoneTexte 3"/>
          <p:cNvSpPr txBox="1"/>
          <p:nvPr/>
        </p:nvSpPr>
        <p:spPr>
          <a:xfrm>
            <a:off x="7215206" y="2000240"/>
            <a:ext cx="1714512" cy="2862322"/>
          </a:xfrm>
          <a:prstGeom prst="rect">
            <a:avLst/>
          </a:prstGeom>
          <a:noFill/>
        </p:spPr>
        <p:txBody>
          <a:bodyPr wrap="square" rtlCol="0">
            <a:spAutoFit/>
          </a:bodyPr>
          <a:lstStyle/>
          <a:p>
            <a:pPr algn="r" rtl="1"/>
            <a:r>
              <a:rPr lang="ar-MA" dirty="0" smtClean="0"/>
              <a:t>الاستئناس بمجسمات خطوط الإنتاج في الميدان الصناعي مثلا لإنجاز سيناريو إدماج الموارد الرقمية. تحديد الوقت (ساعات أو دقائق) ودور الأستاذ والتلميذ في كل لحظة. </a:t>
            </a:r>
          </a:p>
          <a:p>
            <a:pPr algn="r" rtl="1"/>
            <a:r>
              <a:rPr lang="ar-MA" dirty="0" smtClean="0"/>
              <a:t>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285720" y="285728"/>
            <a:ext cx="3913183" cy="3600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714876" y="2714620"/>
            <a:ext cx="4071934" cy="3902270"/>
          </a:xfrm>
          <a:prstGeom prst="rect">
            <a:avLst/>
          </a:prstGeom>
          <a:noFill/>
          <a:ln w="9525">
            <a:noFill/>
            <a:miter lim="800000"/>
            <a:headEnd/>
            <a:tailEnd/>
          </a:ln>
          <a:effectLst/>
        </p:spPr>
      </p:pic>
      <p:sp>
        <p:nvSpPr>
          <p:cNvPr id="6" name="ZoneTexte 5"/>
          <p:cNvSpPr txBox="1"/>
          <p:nvPr/>
        </p:nvSpPr>
        <p:spPr>
          <a:xfrm>
            <a:off x="1285852" y="3844073"/>
            <a:ext cx="1714512" cy="2862322"/>
          </a:xfrm>
          <a:prstGeom prst="rect">
            <a:avLst/>
          </a:prstGeom>
          <a:noFill/>
        </p:spPr>
        <p:txBody>
          <a:bodyPr wrap="square" rtlCol="0">
            <a:spAutoFit/>
          </a:bodyPr>
          <a:lstStyle/>
          <a:p>
            <a:pPr algn="r" rtl="1"/>
            <a:r>
              <a:rPr lang="ar-MA" dirty="0" smtClean="0"/>
              <a:t>يمكن اعتماد التخطيط الدائري حيث تعتبر نهاية كل عملية إدماج مورد رقمي نقطة انطلاق للتصحيح والتقييم تبني لإنجاز سيناريو موال لإدماج نفس المورد الرقمي أو مورد رقمي آخر. </a:t>
            </a:r>
            <a:endParaRPr lang="fr-FR" dirty="0"/>
          </a:p>
        </p:txBody>
      </p:sp>
      <p:sp>
        <p:nvSpPr>
          <p:cNvPr id="7" name="ZoneTexte 6"/>
          <p:cNvSpPr txBox="1"/>
          <p:nvPr/>
        </p:nvSpPr>
        <p:spPr>
          <a:xfrm>
            <a:off x="7072330" y="357166"/>
            <a:ext cx="1714512" cy="2308324"/>
          </a:xfrm>
          <a:prstGeom prst="rect">
            <a:avLst/>
          </a:prstGeom>
          <a:noFill/>
        </p:spPr>
        <p:txBody>
          <a:bodyPr wrap="square" rtlCol="0">
            <a:spAutoFit/>
          </a:bodyPr>
          <a:lstStyle/>
          <a:p>
            <a:pPr algn="r" rtl="1"/>
            <a:r>
              <a:rPr lang="ar-MA" dirty="0" smtClean="0"/>
              <a:t>تقسيم السيناريو </a:t>
            </a:r>
            <a:r>
              <a:rPr lang="ar-MA" dirty="0" err="1" smtClean="0"/>
              <a:t>البيداغوجي</a:t>
            </a:r>
            <a:r>
              <a:rPr lang="ar-MA" dirty="0" smtClean="0"/>
              <a:t> إلى مراحل.</a:t>
            </a:r>
          </a:p>
          <a:p>
            <a:pPr algn="r" rtl="1"/>
            <a:r>
              <a:rPr lang="ar-MA" dirty="0" smtClean="0"/>
              <a:t>كل مرحلة  قائمة بذاتها من حيث آليات التقويم والتتبع والتقسيم الزمني والجغرافي ........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ox(in)">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ar-MA" sz="4400" spc="50" dirty="0" smtClean="0">
                <a:ln w="11430"/>
                <a:solidFill>
                  <a:srgbClr val="7030A0"/>
                </a:solidFill>
                <a:effectLst>
                  <a:outerShdw blurRad="76200" dist="50800" dir="5400000" algn="tl" rotWithShape="0">
                    <a:srgbClr val="000000">
                      <a:alpha val="65000"/>
                    </a:srgbClr>
                  </a:outerShdw>
                </a:effectLst>
              </a:rPr>
              <a:t>استعمال تكنولوجيا المعلومات والاتصال في العملية </a:t>
            </a:r>
            <a:r>
              <a:rPr lang="ar-MA" sz="4400" spc="50" dirty="0" err="1" smtClean="0">
                <a:ln w="11430"/>
                <a:solidFill>
                  <a:srgbClr val="7030A0"/>
                </a:solidFill>
                <a:effectLst>
                  <a:outerShdw blurRad="76200" dist="50800" dir="5400000" algn="tl" rotWithShape="0">
                    <a:srgbClr val="000000">
                      <a:alpha val="65000"/>
                    </a:srgbClr>
                  </a:outerShdw>
                </a:effectLst>
              </a:rPr>
              <a:t>التعلمية</a:t>
            </a:r>
            <a:r>
              <a:rPr lang="ar-MA" sz="4400" spc="50" dirty="0" smtClean="0">
                <a:ln w="11430"/>
                <a:solidFill>
                  <a:srgbClr val="7030A0"/>
                </a:solidFill>
                <a:effectLst>
                  <a:outerShdw blurRad="76200" dist="50800" dir="5400000" algn="tl" rotWithShape="0">
                    <a:srgbClr val="000000">
                      <a:alpha val="65000"/>
                    </a:srgbClr>
                  </a:outerShdw>
                </a:effectLst>
              </a:rPr>
              <a:t> التعليمية؟؟</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3" name="Espace réservé du contenu 2"/>
          <p:cNvSpPr>
            <a:spLocks noGrp="1"/>
          </p:cNvSpPr>
          <p:nvPr>
            <p:ph idx="1"/>
          </p:nvPr>
        </p:nvSpPr>
        <p:spPr/>
        <p:txBody>
          <a:bodyPr>
            <a:normAutofit/>
          </a:bodyPr>
          <a:lstStyle/>
          <a:p>
            <a:pPr marL="274320" indent="-274320" algn="just" rtl="1" eaLnBrk="1" fontAlgn="auto" hangingPunct="1">
              <a:spcAft>
                <a:spcPts val="0"/>
              </a:spcAft>
              <a:buClr>
                <a:schemeClr val="accent3"/>
              </a:buClr>
              <a:buFont typeface="Wingdings 2"/>
              <a:buChar char=""/>
              <a:defRPr/>
            </a:pPr>
            <a:r>
              <a:rPr lang="ar-SA" dirty="0" smtClean="0"/>
              <a:t>العالم يتمحور حول تكنولوجيا المعلومات والاتصال؛</a:t>
            </a:r>
            <a:endParaRPr lang="fr-FR" dirty="0" smtClean="0"/>
          </a:p>
          <a:p>
            <a:pPr algn="just" rtl="1">
              <a:defRPr/>
            </a:pPr>
            <a:r>
              <a:rPr lang="ar-SA" dirty="0" smtClean="0"/>
              <a:t>وسيلة عملية للحصول على المعلومات ( الانترنت</a:t>
            </a:r>
            <a:r>
              <a:rPr lang="ar-MA" dirty="0" smtClean="0"/>
              <a:t>، الأقراص الصلبة والذاكرات المحمولة......</a:t>
            </a:r>
            <a:r>
              <a:rPr lang="ar-SA" dirty="0" smtClean="0"/>
              <a:t>)؛</a:t>
            </a:r>
            <a:endParaRPr lang="fr-FR" dirty="0" smtClean="0"/>
          </a:p>
          <a:p>
            <a:pPr marL="274320" indent="-274320" algn="just" rtl="1" eaLnBrk="1" fontAlgn="auto" hangingPunct="1">
              <a:spcAft>
                <a:spcPts val="0"/>
              </a:spcAft>
              <a:buClr>
                <a:schemeClr val="accent3"/>
              </a:buClr>
              <a:buFont typeface="Wingdings 2"/>
              <a:buChar char=""/>
              <a:defRPr/>
            </a:pPr>
            <a:endParaRPr lang="fr-FR" dirty="0" smtClean="0"/>
          </a:p>
        </p:txBody>
      </p:sp>
      <p:pic>
        <p:nvPicPr>
          <p:cNvPr id="1027" name="Picture 3"/>
          <p:cNvPicPr>
            <a:picLocks noChangeAspect="1" noChangeArrowheads="1"/>
          </p:cNvPicPr>
          <p:nvPr/>
        </p:nvPicPr>
        <p:blipFill>
          <a:blip r:embed="rId3" cstate="print"/>
          <a:srcRect/>
          <a:stretch>
            <a:fillRect/>
          </a:stretch>
        </p:blipFill>
        <p:spPr bwMode="auto">
          <a:xfrm>
            <a:off x="428596" y="3114694"/>
            <a:ext cx="3543300" cy="3028950"/>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4" cstate="print"/>
          <a:srcRect/>
          <a:stretch>
            <a:fillRect/>
          </a:stretch>
        </p:blipFill>
        <p:spPr bwMode="auto">
          <a:xfrm>
            <a:off x="5344561" y="4071942"/>
            <a:ext cx="3299405" cy="250033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p:cNvSpPr>
            <a:spLocks noGrp="1"/>
          </p:cNvSpPr>
          <p:nvPr>
            <p:ph type="title"/>
          </p:nvPr>
        </p:nvSpPr>
        <p:spPr bwMode="auto">
          <a:xfrm>
            <a:off x="457200" y="704088"/>
            <a:ext cx="8229600" cy="724648"/>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ar-MA" sz="2400" dirty="0" smtClean="0">
                <a:solidFill>
                  <a:schemeClr val="bg1"/>
                </a:solidFill>
                <a:effectLst>
                  <a:outerShdw blurRad="38100" dist="38100" dir="2700000" algn="tl">
                    <a:srgbClr val="000000">
                      <a:alpha val="43137"/>
                    </a:srgbClr>
                  </a:outerShdw>
                </a:effectLst>
                <a:ea typeface="Majalla UI"/>
              </a:rPr>
              <a:t>شكرا على انتباهكم</a:t>
            </a:r>
            <a:endParaRPr lang="fr-FR" sz="2400"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357158" y="2285992"/>
            <a:ext cx="3695188" cy="245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p:cNvPicPr>
            <a:picLocks noGrp="1" noChangeAspect="1" noChangeArrowheads="1"/>
          </p:cNvPicPr>
          <p:nvPr>
            <p:ph idx="1"/>
          </p:nvPr>
        </p:nvPicPr>
        <p:blipFill>
          <a:blip r:embed="rId3" cstate="print">
            <a:lum bright="-10000"/>
          </a:blip>
          <a:srcRect/>
          <a:stretch>
            <a:fillRect/>
          </a:stretch>
        </p:blipFill>
        <p:spPr bwMode="auto">
          <a:xfrm>
            <a:off x="4500562" y="3000372"/>
            <a:ext cx="3790966" cy="2808589"/>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MA" sz="5400" spc="50" dirty="0" smtClean="0">
                <a:ln w="11430"/>
                <a:solidFill>
                  <a:srgbClr val="7030A0"/>
                </a:solidFill>
                <a:effectLst>
                  <a:outerShdw blurRad="76200" dist="50800" dir="5400000" algn="tl" rotWithShape="0">
                    <a:srgbClr val="000000">
                      <a:alpha val="65000"/>
                    </a:srgbClr>
                  </a:outerShdw>
                </a:effectLst>
              </a:rPr>
              <a:t>استعمال تكنولوجيا المعلومات والاتصال في العملية </a:t>
            </a:r>
            <a:r>
              <a:rPr lang="ar-MA" sz="5400" spc="50" dirty="0" err="1" smtClean="0">
                <a:ln w="11430"/>
                <a:solidFill>
                  <a:srgbClr val="7030A0"/>
                </a:solidFill>
                <a:effectLst>
                  <a:outerShdw blurRad="76200" dist="50800" dir="5400000" algn="tl" rotWithShape="0">
                    <a:srgbClr val="000000">
                      <a:alpha val="65000"/>
                    </a:srgbClr>
                  </a:outerShdw>
                </a:effectLst>
              </a:rPr>
              <a:t>التعلمية</a:t>
            </a:r>
            <a:r>
              <a:rPr lang="ar-MA" sz="5400" spc="50" dirty="0" smtClean="0">
                <a:ln w="11430"/>
                <a:solidFill>
                  <a:srgbClr val="7030A0"/>
                </a:solidFill>
                <a:effectLst>
                  <a:outerShdw blurRad="76200" dist="50800" dir="5400000" algn="tl" rotWithShape="0">
                    <a:srgbClr val="000000">
                      <a:alpha val="65000"/>
                    </a:srgbClr>
                  </a:outerShdw>
                </a:effectLst>
              </a:rPr>
              <a:t> التعليمية؟؟</a:t>
            </a:r>
            <a:endParaRPr lang="fr-FR" dirty="0"/>
          </a:p>
        </p:txBody>
      </p:sp>
      <p:sp>
        <p:nvSpPr>
          <p:cNvPr id="3" name="Espace réservé du contenu 2"/>
          <p:cNvSpPr>
            <a:spLocks noGrp="1"/>
          </p:cNvSpPr>
          <p:nvPr>
            <p:ph idx="1"/>
          </p:nvPr>
        </p:nvSpPr>
        <p:spPr/>
        <p:txBody>
          <a:bodyPr>
            <a:normAutofit/>
          </a:bodyPr>
          <a:lstStyle/>
          <a:p>
            <a:pPr algn="just" rtl="1">
              <a:defRPr/>
            </a:pPr>
            <a:r>
              <a:rPr lang="ar-SA" dirty="0" smtClean="0"/>
              <a:t>تحسين نوعية التعليم والوصول </a:t>
            </a:r>
            <a:r>
              <a:rPr lang="ar-SA" dirty="0" err="1" smtClean="0"/>
              <a:t>به</a:t>
            </a:r>
            <a:r>
              <a:rPr lang="ar-SA" dirty="0" smtClean="0"/>
              <a:t> إلى درجة الإتقان؛</a:t>
            </a:r>
            <a:endParaRPr lang="fr-FR" dirty="0" smtClean="0"/>
          </a:p>
          <a:p>
            <a:pPr algn="just" rtl="1">
              <a:defRPr/>
            </a:pPr>
            <a:r>
              <a:rPr lang="ar-SA" b="1" dirty="0" smtClean="0">
                <a:solidFill>
                  <a:srgbClr val="FF0000"/>
                </a:solidFill>
              </a:rPr>
              <a:t>تحقيق الأهداف التعليمية بوقت وإمكانات أقل</a:t>
            </a:r>
            <a:r>
              <a:rPr lang="ar-SA" dirty="0" smtClean="0">
                <a:solidFill>
                  <a:srgbClr val="FF0000"/>
                </a:solidFill>
              </a:rPr>
              <a:t>؛</a:t>
            </a:r>
            <a:endParaRPr lang="fr-FR" dirty="0" smtClean="0">
              <a:solidFill>
                <a:srgbClr val="FF0000"/>
              </a:solidFill>
            </a:endParaRPr>
          </a:p>
          <a:p>
            <a:pPr algn="just" rtl="1">
              <a:defRPr/>
            </a:pPr>
            <a:r>
              <a:rPr lang="ar-SA" b="1" dirty="0" smtClean="0">
                <a:solidFill>
                  <a:srgbClr val="FF0000"/>
                </a:solidFill>
              </a:rPr>
              <a:t>وزيادة الكفاءة من عملية التعليم؛</a:t>
            </a:r>
            <a:endParaRPr lang="fr-FR" dirty="0" smtClean="0">
              <a:solidFill>
                <a:srgbClr val="FF0000"/>
              </a:solidFill>
            </a:endParaRPr>
          </a:p>
          <a:p>
            <a:pPr algn="just" rtl="1">
              <a:defRPr/>
            </a:pPr>
            <a:r>
              <a:rPr lang="ar-SA" dirty="0" smtClean="0"/>
              <a:t>تدريس  مختلف المواد الدراسية وإعداد الدروس، </a:t>
            </a:r>
            <a:r>
              <a:rPr lang="ar-SA" dirty="0" err="1" smtClean="0"/>
              <a:t>و</a:t>
            </a:r>
            <a:r>
              <a:rPr lang="ar-MA" dirty="0" smtClean="0"/>
              <a:t>التقويم </a:t>
            </a:r>
            <a:r>
              <a:rPr lang="ar-SA" dirty="0" smtClean="0"/>
              <a:t>، والإدارة.....</a:t>
            </a:r>
            <a:endParaRPr lang="fr-FR" dirty="0" smtClean="0"/>
          </a:p>
          <a:p>
            <a:pPr algn="just" rtl="1">
              <a:defRPr/>
            </a:pPr>
            <a:r>
              <a:rPr lang="ar-SA" dirty="0" smtClean="0"/>
              <a:t>تساعد على التعلم الجماعي وعلى التواصل؛</a:t>
            </a:r>
            <a:endParaRPr lang="fr-FR" dirty="0" smtClean="0"/>
          </a:p>
          <a:p>
            <a:pPr algn="just" rtl="1">
              <a:defRPr/>
            </a:pPr>
            <a:r>
              <a:rPr lang="ar-SA" dirty="0" smtClean="0"/>
              <a:t>تمكن من التعلم الذاتي؛</a:t>
            </a:r>
            <a:endParaRPr lang="fr-FR" dirty="0" smtClean="0"/>
          </a:p>
          <a:p>
            <a:pPr algn="just" rtl="1">
              <a:defRPr/>
            </a:pPr>
            <a:r>
              <a:rPr lang="ar-SA" dirty="0" smtClean="0"/>
              <a:t>تحرر المستعمل من الرقابة الفوقية مما يتيح للتلميذ مجالا مريحا للتحصيل "اللعب"؛</a:t>
            </a:r>
            <a:endParaRPr lang="fr-FR" dirty="0" smtClean="0"/>
          </a:p>
          <a:p>
            <a:pPr algn="just" rtl="1">
              <a:defRPr/>
            </a:pPr>
            <a:r>
              <a:rPr lang="ar-SA" dirty="0" smtClean="0"/>
              <a:t>إمكانية إعادة النشاط أكثر من مرة (إلا في حالة التقويم الموجه)........</a:t>
            </a:r>
            <a:endParaRPr lang="fr-FR" dirty="0" smtClean="0"/>
          </a:p>
          <a:p>
            <a:pPr algn="just" rtl="1">
              <a:defRPr/>
            </a:pPr>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Autofit/>
          </a:bodyPr>
          <a:lstStyle/>
          <a:p>
            <a:r>
              <a:rPr lang="ar-MA" sz="4000" spc="50" dirty="0" smtClean="0">
                <a:ln w="11430"/>
                <a:solidFill>
                  <a:srgbClr val="7030A0"/>
                </a:solidFill>
                <a:effectLst>
                  <a:outerShdw blurRad="76200" dist="50800" dir="5400000" algn="tl" rotWithShape="0">
                    <a:srgbClr val="000000">
                      <a:alpha val="65000"/>
                    </a:srgbClr>
                  </a:outerShdw>
                </a:effectLst>
              </a:rPr>
              <a:t>آلية (آليات ) إدماج تكنولوجيا المعلومات والاتصال في التدريس؟؟؟؟</a:t>
            </a:r>
            <a:endParaRPr lang="fr-FR" sz="4000" spc="50" dirty="0" smtClean="0">
              <a:ln w="11430"/>
              <a:solidFill>
                <a:srgbClr val="7030A0"/>
              </a:solidFill>
              <a:effectLst>
                <a:outerShdw blurRad="76200" dist="50800" dir="5400000" algn="tl" rotWithShape="0">
                  <a:srgbClr val="000000">
                    <a:alpha val="65000"/>
                  </a:srgbClr>
                </a:outerShdw>
              </a:effectLst>
            </a:endParaRPr>
          </a:p>
        </p:txBody>
      </p:sp>
      <p:sp>
        <p:nvSpPr>
          <p:cNvPr id="8195" name="Espace réservé du contenu 2"/>
          <p:cNvSpPr>
            <a:spLocks noGrp="1"/>
          </p:cNvSpPr>
          <p:nvPr>
            <p:ph idx="1"/>
          </p:nvPr>
        </p:nvSpPr>
        <p:spPr/>
        <p:txBody>
          <a:bodyPr/>
          <a:lstStyle/>
          <a:p>
            <a:pPr algn="ctr" rtl="1" eaLnBrk="1" hangingPunct="1">
              <a:buFont typeface="Wingdings 2" pitchFamily="18" charset="2"/>
              <a:buNone/>
            </a:pPr>
            <a:endParaRPr lang="ar-MA" dirty="0" smtClean="0">
              <a:ea typeface="Majalla UI"/>
            </a:endParaRPr>
          </a:p>
          <a:p>
            <a:pPr algn="ctr" rtl="1" eaLnBrk="1" hangingPunct="1">
              <a:buFont typeface="Wingdings 2" pitchFamily="18" charset="2"/>
              <a:buNone/>
            </a:pPr>
            <a:endParaRPr lang="ar-MA" dirty="0" smtClean="0">
              <a:ea typeface="Majalla UI"/>
            </a:endParaRPr>
          </a:p>
        </p:txBody>
      </p:sp>
      <p:pic>
        <p:nvPicPr>
          <p:cNvPr id="4" name="Picture 3"/>
          <p:cNvPicPr>
            <a:picLocks noChangeAspect="1" noChangeArrowheads="1"/>
          </p:cNvPicPr>
          <p:nvPr/>
        </p:nvPicPr>
        <p:blipFill>
          <a:blip r:embed="rId2" cstate="print"/>
          <a:srcRect/>
          <a:stretch>
            <a:fillRect/>
          </a:stretch>
        </p:blipFill>
        <p:spPr bwMode="auto">
          <a:xfrm>
            <a:off x="1214414" y="2143116"/>
            <a:ext cx="6450873" cy="4389437"/>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a:bodyPr>
          <a:lstStyle/>
          <a:p>
            <a:r>
              <a:rPr lang="ar-MA" sz="4400" spc="50" dirty="0" smtClean="0">
                <a:ln w="11430"/>
                <a:solidFill>
                  <a:srgbClr val="7030A0"/>
                </a:solidFill>
                <a:effectLst>
                  <a:outerShdw blurRad="76200" dist="50800" dir="5400000" algn="tl" rotWithShape="0">
                    <a:srgbClr val="000000">
                      <a:alpha val="65000"/>
                    </a:srgbClr>
                  </a:outerShdw>
                </a:effectLst>
              </a:rPr>
              <a:t>تعريف السيناريو </a:t>
            </a:r>
            <a:r>
              <a:rPr lang="ar-MA" sz="4400" spc="50" dirty="0" err="1" smtClean="0">
                <a:ln w="11430"/>
                <a:solidFill>
                  <a:srgbClr val="7030A0"/>
                </a:solidFill>
                <a:effectLst>
                  <a:outerShdw blurRad="76200" dist="50800" dir="5400000" algn="tl" rotWithShape="0">
                    <a:srgbClr val="000000">
                      <a:alpha val="65000"/>
                    </a:srgbClr>
                  </a:outerShdw>
                </a:effectLst>
              </a:rPr>
              <a:t>البيداغوجي</a:t>
            </a:r>
            <a:endParaRPr lang="fr-FR" sz="4400" spc="50" dirty="0" smtClean="0">
              <a:ln w="11430"/>
              <a:solidFill>
                <a:srgbClr val="7030A0"/>
              </a:solidFill>
              <a:effectLst>
                <a:outerShdw blurRad="76200" dist="50800" dir="5400000" algn="tl" rotWithShape="0">
                  <a:srgbClr val="000000">
                    <a:alpha val="65000"/>
                  </a:srgbClr>
                </a:outerShdw>
              </a:effectLst>
            </a:endParaRPr>
          </a:p>
        </p:txBody>
      </p:sp>
      <p:sp>
        <p:nvSpPr>
          <p:cNvPr id="3" name="Espace réservé du contenu 2"/>
          <p:cNvSpPr>
            <a:spLocks noGrp="1"/>
          </p:cNvSpPr>
          <p:nvPr>
            <p:ph idx="1"/>
          </p:nvPr>
        </p:nvSpPr>
        <p:spPr/>
        <p:txBody>
          <a:bodyPr rtlCol="0">
            <a:normAutofit/>
          </a:bodyPr>
          <a:lstStyle/>
          <a:p>
            <a:pPr marL="274320" indent="-274320" algn="just" rtl="1" eaLnBrk="1" fontAlgn="auto" hangingPunct="1">
              <a:spcAft>
                <a:spcPts val="0"/>
              </a:spcAft>
              <a:buClr>
                <a:schemeClr val="accent3"/>
              </a:buClr>
              <a:buFont typeface="Wingdings 2"/>
              <a:buNone/>
              <a:defRPr/>
            </a:pPr>
            <a:r>
              <a:rPr lang="ar-MA" sz="1800" b="1" dirty="0" smtClean="0">
                <a:solidFill>
                  <a:schemeClr val="accent3">
                    <a:lumMod val="75000"/>
                  </a:schemeClr>
                </a:solidFill>
                <a:effectLst>
                  <a:outerShdw blurRad="38100" dist="38100" dir="2700000" algn="tl">
                    <a:srgbClr val="000000">
                      <a:alpha val="43137"/>
                    </a:srgbClr>
                  </a:outerShdw>
                </a:effectLst>
              </a:rPr>
              <a:t>تعريف</a:t>
            </a:r>
            <a:r>
              <a:rPr lang="ar-SA" sz="1800" b="1" dirty="0" smtClean="0">
                <a:solidFill>
                  <a:schemeClr val="accent3">
                    <a:lumMod val="75000"/>
                  </a:schemeClr>
                </a:solidFill>
                <a:effectLst>
                  <a:outerShdw blurRad="38100" dist="38100" dir="2700000" algn="tl">
                    <a:srgbClr val="000000">
                      <a:alpha val="43137"/>
                    </a:srgbClr>
                  </a:outerShdw>
                </a:effectLst>
              </a:rPr>
              <a:t> </a:t>
            </a:r>
            <a:r>
              <a:rPr lang="ar-SA" sz="1800" b="1" dirty="0" err="1" smtClean="0">
                <a:solidFill>
                  <a:schemeClr val="accent3">
                    <a:lumMod val="75000"/>
                  </a:schemeClr>
                </a:solidFill>
                <a:effectLst>
                  <a:outerShdw blurRad="38100" dist="38100" dir="2700000" algn="tl">
                    <a:srgbClr val="000000">
                      <a:alpha val="43137"/>
                    </a:srgbClr>
                  </a:outerShdw>
                </a:effectLst>
              </a:rPr>
              <a:t>روبير</a:t>
            </a:r>
            <a:r>
              <a:rPr lang="ar-SA" sz="1800" b="1" dirty="0" smtClean="0">
                <a:solidFill>
                  <a:schemeClr val="accent3">
                    <a:lumMod val="75000"/>
                  </a:schemeClr>
                </a:solidFill>
                <a:effectLst>
                  <a:outerShdw blurRad="38100" dist="38100" dir="2700000" algn="tl">
                    <a:srgbClr val="000000">
                      <a:alpha val="43137"/>
                    </a:srgbClr>
                  </a:outerShdw>
                </a:effectLst>
              </a:rPr>
              <a:t> </a:t>
            </a:r>
            <a:r>
              <a:rPr lang="ar-SA" sz="1800" b="1" dirty="0" err="1" smtClean="0">
                <a:solidFill>
                  <a:schemeClr val="accent3">
                    <a:lumMod val="75000"/>
                  </a:schemeClr>
                </a:solidFill>
                <a:effectLst>
                  <a:outerShdw blurRad="38100" dist="38100" dir="2700000" algn="tl">
                    <a:srgbClr val="000000">
                      <a:alpha val="43137"/>
                    </a:srgbClr>
                  </a:outerShdw>
                </a:effectLst>
              </a:rPr>
              <a:t>بيبو</a:t>
            </a:r>
            <a:r>
              <a:rPr lang="ar-SA" sz="1800" b="1" dirty="0" smtClean="0">
                <a:solidFill>
                  <a:schemeClr val="accent3">
                    <a:lumMod val="75000"/>
                  </a:schemeClr>
                </a:solidFill>
                <a:effectLst>
                  <a:outerShdw blurRad="38100" dist="38100" dir="2700000" algn="tl">
                    <a:srgbClr val="000000">
                      <a:alpha val="43137"/>
                    </a:srgbClr>
                  </a:outerShdw>
                </a:effectLst>
              </a:rPr>
              <a:t> </a:t>
            </a:r>
            <a:r>
              <a:rPr lang="fr-FR" sz="1800" b="1" dirty="0" smtClean="0">
                <a:solidFill>
                  <a:schemeClr val="accent3">
                    <a:lumMod val="75000"/>
                  </a:schemeClr>
                </a:solidFill>
                <a:effectLst>
                  <a:outerShdw blurRad="38100" dist="38100" dir="2700000" algn="tl">
                    <a:srgbClr val="000000">
                      <a:alpha val="43137"/>
                    </a:srgbClr>
                  </a:outerShdw>
                </a:effectLst>
              </a:rPr>
              <a:t>Robert </a:t>
            </a:r>
            <a:r>
              <a:rPr lang="fr-FR" sz="1800" b="1" dirty="0" err="1" smtClean="0">
                <a:solidFill>
                  <a:schemeClr val="accent3">
                    <a:lumMod val="75000"/>
                  </a:schemeClr>
                </a:solidFill>
                <a:effectLst>
                  <a:outerShdw blurRad="38100" dist="38100" dir="2700000" algn="tl">
                    <a:srgbClr val="000000">
                      <a:alpha val="43137"/>
                    </a:srgbClr>
                  </a:outerShdw>
                </a:effectLst>
              </a:rPr>
              <a:t>Bibeau</a:t>
            </a:r>
            <a:r>
              <a:rPr lang="fr-FR" sz="1800" b="1" dirty="0" smtClean="0">
                <a:solidFill>
                  <a:schemeClr val="accent3">
                    <a:lumMod val="75000"/>
                  </a:schemeClr>
                </a:solidFill>
                <a:effectLst>
                  <a:outerShdw blurRad="38100" dist="38100" dir="2700000" algn="tl">
                    <a:srgbClr val="000000">
                      <a:alpha val="43137"/>
                    </a:srgbClr>
                  </a:outerShdw>
                </a:effectLst>
              </a:rPr>
              <a:t>):</a:t>
            </a:r>
            <a:r>
              <a:rPr lang="ar-MA" sz="1800" b="1" dirty="0" smtClean="0">
                <a:solidFill>
                  <a:schemeClr val="accent3">
                    <a:lumMod val="75000"/>
                  </a:schemeClr>
                </a:solidFill>
                <a:effectLst>
                  <a:outerShdw blurRad="38100" dist="38100" dir="2700000" algn="tl">
                    <a:srgbClr val="000000">
                      <a:alpha val="43137"/>
                    </a:srgbClr>
                  </a:outerShdw>
                </a:effectLst>
              </a:rPr>
              <a:t>)</a:t>
            </a:r>
            <a:endParaRPr lang="fr-FR" sz="1800" b="1" dirty="0" smtClean="0">
              <a:solidFill>
                <a:schemeClr val="accent3">
                  <a:lumMod val="75000"/>
                </a:schemeClr>
              </a:solidFill>
              <a:effectLst>
                <a:outerShdw blurRad="38100" dist="38100" dir="2700000" algn="tl">
                  <a:srgbClr val="000000">
                    <a:alpha val="43137"/>
                  </a:srgbClr>
                </a:outerShdw>
              </a:effectLst>
            </a:endParaRPr>
          </a:p>
          <a:p>
            <a:pPr marL="274320" indent="-274320" algn="just" rtl="1" eaLnBrk="1" fontAlgn="auto" hangingPunct="1">
              <a:spcAft>
                <a:spcPts val="0"/>
              </a:spcAft>
              <a:buClr>
                <a:schemeClr val="accent3"/>
              </a:buClr>
              <a:buFont typeface="Arial" pitchFamily="34" charset="0"/>
              <a:buChar char="•"/>
              <a:defRPr/>
            </a:pPr>
            <a:r>
              <a:rPr lang="ar-SA" sz="1800" b="1" dirty="0" smtClean="0"/>
              <a:t>هو أداة للتوضيح والتواصل تخص مشروعا للتكوين أو لتطوير أنشطة لإدماج تكنولوجيا المعلومات والاتصالات. على هذا النحو، فإن السيناريو يصف التخطيط لحدث التعلم الذي نُظم لصالح المتعلمين المشار إليهم في سياق الأنشطة التي سيُضطلع </a:t>
            </a:r>
            <a:r>
              <a:rPr lang="ar-SA" sz="1800" b="1" dirty="0" err="1" smtClean="0"/>
              <a:t>بها</a:t>
            </a:r>
            <a:r>
              <a:rPr lang="ar-SA" sz="1800" b="1" dirty="0" smtClean="0"/>
              <a:t> (بحث عن معلومات، تشكيل أحكام، تقييم مطالب ، كتابة نص، </a:t>
            </a:r>
            <a:r>
              <a:rPr lang="ar-SA" sz="1800" b="1" dirty="0" err="1" smtClean="0"/>
              <a:t>إلخ</a:t>
            </a:r>
            <a:r>
              <a:rPr lang="ar-SA" sz="1800" b="1" dirty="0" smtClean="0"/>
              <a:t>. .) لتعزيز التعلم التكنولوجيات..</a:t>
            </a:r>
            <a:endParaRPr lang="ar-MA" sz="1800" b="1" dirty="0" smtClean="0"/>
          </a:p>
          <a:p>
            <a:pPr marL="274320" indent="-274320" algn="just" rtl="1" eaLnBrk="1" fontAlgn="auto" hangingPunct="1">
              <a:spcAft>
                <a:spcPts val="0"/>
              </a:spcAft>
              <a:buClr>
                <a:schemeClr val="accent3"/>
              </a:buClr>
              <a:buFont typeface="Arial" pitchFamily="34" charset="0"/>
              <a:buChar char="•"/>
              <a:defRPr/>
            </a:pPr>
            <a:r>
              <a:rPr lang="ar-SA" sz="1800" b="1" dirty="0" smtClean="0"/>
              <a:t>"يقدم السيناريو </a:t>
            </a:r>
            <a:r>
              <a:rPr lang="ar-SA" sz="1800" b="1" dirty="0" err="1" smtClean="0"/>
              <a:t>البيداغوجي</a:t>
            </a:r>
            <a:r>
              <a:rPr lang="ar-SA" sz="1800" b="1" dirty="0" smtClean="0"/>
              <a:t> نشاطا علمياً (</a:t>
            </a:r>
            <a:r>
              <a:rPr lang="ar-SA" sz="1800" b="1" dirty="0" smtClean="0">
                <a:solidFill>
                  <a:srgbClr val="FF0000"/>
                </a:solidFill>
              </a:rPr>
              <a:t>مفتاحا في اليد</a:t>
            </a:r>
            <a:r>
              <a:rPr lang="ar-SA" sz="1800" b="1" dirty="0" smtClean="0"/>
              <a:t>) طوره مدرس بغرض </a:t>
            </a:r>
            <a:r>
              <a:rPr lang="ar-SA" sz="1800" b="1" dirty="0" err="1" smtClean="0"/>
              <a:t>تأطير</a:t>
            </a:r>
            <a:r>
              <a:rPr lang="ar-SA" sz="1800" b="1" dirty="0" smtClean="0"/>
              <a:t> </a:t>
            </a:r>
            <a:r>
              <a:rPr lang="ar-SA" sz="1800" b="1" dirty="0" err="1" smtClean="0"/>
              <a:t>تعلمات</a:t>
            </a:r>
            <a:r>
              <a:rPr lang="ar-SA" sz="1800" b="1" dirty="0" smtClean="0"/>
              <a:t> المتعلمين (قبل، وأثناء، وبعد النشاط مع الإشارة إلى </a:t>
            </a:r>
            <a:r>
              <a:rPr lang="ar-SA" sz="1800" b="1" dirty="0" err="1" smtClean="0"/>
              <a:t>سيرورة</a:t>
            </a:r>
            <a:r>
              <a:rPr lang="ar-SA" sz="1800" b="1" dirty="0" smtClean="0"/>
              <a:t> الوضعية، والموارد </a:t>
            </a:r>
            <a:r>
              <a:rPr lang="ar-SA" sz="1800" b="1" dirty="0" err="1" smtClean="0"/>
              <a:t>الديداكتيكية</a:t>
            </a:r>
            <a:r>
              <a:rPr lang="ar-SA" sz="1800" b="1" dirty="0" smtClean="0"/>
              <a:t>، وجذاذات التقييم، </a:t>
            </a:r>
            <a:r>
              <a:rPr lang="ar-SA" sz="1800" b="1" dirty="0" err="1" smtClean="0"/>
              <a:t>إلخ</a:t>
            </a:r>
            <a:r>
              <a:rPr lang="ar-SA" sz="1800" b="1" dirty="0" smtClean="0"/>
              <a:t>.. ). إنه يقدم نهجا لتحقيق الأهداف </a:t>
            </a:r>
            <a:r>
              <a:rPr lang="ar-SA" sz="1800" b="1" dirty="0" err="1" smtClean="0"/>
              <a:t>البيداغوجية</a:t>
            </a:r>
            <a:r>
              <a:rPr lang="ar-SA" sz="1800" b="1" dirty="0" smtClean="0"/>
              <a:t> واكتساب </a:t>
            </a:r>
            <a:r>
              <a:rPr lang="ar-SA" sz="1800" b="1" dirty="0" err="1" smtClean="0"/>
              <a:t>الكفايات</a:t>
            </a:r>
            <a:r>
              <a:rPr lang="ar-SA" sz="1800" b="1" dirty="0" smtClean="0"/>
              <a:t> العامة والمستعرضة المرتبطة بمكون واحد أو أكثر تبعا لشروط ومواصفات برنامج الدراسة. فالسيناريو يدفع للحياة بمشروع، بنشاط تعلمي محدد، يتطلب تنفيذه استدعاء [تعبئة] </a:t>
            </a:r>
            <a:r>
              <a:rPr lang="ar-SA" sz="1800" b="1" dirty="0" smtClean="0">
                <a:solidFill>
                  <a:srgbClr val="FF0000"/>
                </a:solidFill>
              </a:rPr>
              <a:t>موارد الإنترنت</a:t>
            </a:r>
            <a:r>
              <a:rPr lang="ar-SA" sz="1800" b="1" dirty="0" smtClean="0"/>
              <a:t>، وكذلك، ربما، </a:t>
            </a:r>
            <a:r>
              <a:rPr lang="ar-SA" sz="1800" b="1" dirty="0" smtClean="0">
                <a:solidFill>
                  <a:srgbClr val="FF0000"/>
                </a:solidFill>
              </a:rPr>
              <a:t>مستندات مطبوعة</a:t>
            </a:r>
            <a:r>
              <a:rPr lang="ar-SA" sz="1800" b="1" dirty="0" smtClean="0"/>
              <a:t>، أو </a:t>
            </a:r>
            <a:r>
              <a:rPr lang="ar-SA" sz="1800" b="1" dirty="0" smtClean="0">
                <a:solidFill>
                  <a:srgbClr val="FF0000"/>
                </a:solidFill>
              </a:rPr>
              <a:t>سمعية بصرية أو وسائط متعددة</a:t>
            </a:r>
            <a:r>
              <a:rPr lang="ar-SA" sz="1800" b="1" dirty="0" smtClean="0"/>
              <a:t>.”</a:t>
            </a:r>
            <a:endParaRPr lang="ar-MA" sz="1800" b="1" dirty="0" smtClean="0"/>
          </a:p>
        </p:txBody>
      </p:sp>
      <p:pic>
        <p:nvPicPr>
          <p:cNvPr id="4" name="Picture 2" descr="C:\Users\Directeur\Desktop\bobine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9662864">
            <a:off x="7192706" y="218870"/>
            <a:ext cx="1589245" cy="144646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sz="5400" spc="50" dirty="0" smtClean="0">
                <a:ln w="11430"/>
                <a:solidFill>
                  <a:srgbClr val="7030A0"/>
                </a:solidFill>
                <a:effectLst>
                  <a:outerShdw blurRad="76200" dist="50800" dir="5400000" algn="tl" rotWithShape="0">
                    <a:srgbClr val="000000">
                      <a:alpha val="65000"/>
                    </a:srgbClr>
                  </a:outerShdw>
                </a:effectLst>
              </a:rPr>
              <a:t>تعريف السيناريو </a:t>
            </a:r>
            <a:r>
              <a:rPr lang="ar-MA" sz="5400" spc="50" dirty="0" err="1" smtClean="0">
                <a:ln w="11430"/>
                <a:solidFill>
                  <a:srgbClr val="7030A0"/>
                </a:solidFill>
                <a:effectLst>
                  <a:outerShdw blurRad="76200" dist="50800" dir="5400000" algn="tl" rotWithShape="0">
                    <a:srgbClr val="000000">
                      <a:alpha val="65000"/>
                    </a:srgbClr>
                  </a:outerShdw>
                </a:effectLst>
              </a:rPr>
              <a:t>البيداغوجي</a:t>
            </a:r>
            <a:endParaRPr lang="fr-FR" dirty="0"/>
          </a:p>
        </p:txBody>
      </p:sp>
      <p:sp>
        <p:nvSpPr>
          <p:cNvPr id="3" name="Espace réservé du contenu 2"/>
          <p:cNvSpPr>
            <a:spLocks noGrp="1"/>
          </p:cNvSpPr>
          <p:nvPr>
            <p:ph idx="1"/>
          </p:nvPr>
        </p:nvSpPr>
        <p:spPr/>
        <p:txBody>
          <a:bodyPr/>
          <a:lstStyle/>
          <a:p>
            <a:pPr algn="just" rtl="1">
              <a:buNone/>
              <a:defRPr/>
            </a:pPr>
            <a:r>
              <a:rPr lang="ar-MA" sz="2800" b="1" dirty="0" smtClean="0">
                <a:solidFill>
                  <a:schemeClr val="accent3">
                    <a:lumMod val="75000"/>
                  </a:schemeClr>
                </a:solidFill>
                <a:effectLst>
                  <a:outerShdw blurRad="38100" dist="38100" dir="2700000" algn="tl">
                    <a:srgbClr val="000000">
                      <a:alpha val="43137"/>
                    </a:srgbClr>
                  </a:outerShdw>
                </a:effectLst>
              </a:rPr>
              <a:t>تعريف</a:t>
            </a:r>
            <a:r>
              <a:rPr lang="ar-MA" sz="2800" dirty="0" smtClean="0">
                <a:solidFill>
                  <a:schemeClr val="accent3">
                    <a:lumMod val="75000"/>
                  </a:schemeClr>
                </a:solidFill>
                <a:effectLst>
                  <a:outerShdw blurRad="38100" dist="38100" dir="2700000" algn="tl">
                    <a:srgbClr val="000000">
                      <a:alpha val="43137"/>
                    </a:srgbClr>
                  </a:outerShdw>
                </a:effectLst>
              </a:rPr>
              <a:t> : </a:t>
            </a:r>
            <a:r>
              <a:rPr lang="fr-FR" sz="2800" dirty="0" smtClean="0">
                <a:solidFill>
                  <a:schemeClr val="accent3">
                    <a:lumMod val="75000"/>
                  </a:schemeClr>
                </a:solidFill>
                <a:effectLst>
                  <a:outerShdw blurRad="38100" dist="38100" dir="2700000" algn="tl">
                    <a:srgbClr val="000000">
                      <a:alpha val="43137"/>
                    </a:srgbClr>
                  </a:outerShdw>
                </a:effectLst>
              </a:rPr>
              <a:t>Brassard </a:t>
            </a:r>
            <a:r>
              <a:rPr lang="fr-FR" sz="2800" dirty="0" err="1" smtClean="0">
                <a:solidFill>
                  <a:schemeClr val="accent3">
                    <a:lumMod val="75000"/>
                  </a:schemeClr>
                </a:solidFill>
                <a:effectLst>
                  <a:outerShdw blurRad="38100" dist="38100" dir="2700000" algn="tl">
                    <a:srgbClr val="000000">
                      <a:alpha val="43137"/>
                    </a:srgbClr>
                  </a:outerShdw>
                </a:effectLst>
              </a:rPr>
              <a:t>Daele</a:t>
            </a:r>
            <a:r>
              <a:rPr lang="ar-MA" sz="2800" dirty="0" smtClean="0">
                <a:solidFill>
                  <a:schemeClr val="accent3">
                    <a:lumMod val="75000"/>
                  </a:schemeClr>
                </a:solidFill>
                <a:effectLst>
                  <a:outerShdw blurRad="38100" dist="38100" dir="2700000" algn="tl">
                    <a:srgbClr val="000000">
                      <a:alpha val="43137"/>
                    </a:srgbClr>
                  </a:outerShdw>
                </a:effectLst>
              </a:rPr>
              <a:t> (ترجمة نور الدين مشاط)</a:t>
            </a:r>
            <a:endParaRPr lang="ar-MA" sz="2800" b="1" dirty="0" smtClean="0">
              <a:solidFill>
                <a:schemeClr val="accent3">
                  <a:lumMod val="75000"/>
                </a:schemeClr>
              </a:solidFill>
              <a:effectLst>
                <a:outerShdw blurRad="38100" dist="38100" dir="2700000" algn="tl">
                  <a:srgbClr val="000000">
                    <a:alpha val="43137"/>
                  </a:srgbClr>
                </a:outerShdw>
              </a:effectLst>
            </a:endParaRPr>
          </a:p>
          <a:p>
            <a:pPr algn="just" rtl="1">
              <a:buFont typeface="Arial" pitchFamily="34" charset="0"/>
              <a:buChar char="•"/>
              <a:defRPr/>
            </a:pPr>
            <a:r>
              <a:rPr lang="ar-SA" sz="2800" b="1" dirty="0" smtClean="0"/>
              <a:t>"السيناريو </a:t>
            </a:r>
            <a:r>
              <a:rPr lang="ar-SA" sz="2800" b="1" dirty="0" err="1" smtClean="0"/>
              <a:t>البيداغوجي</a:t>
            </a:r>
            <a:r>
              <a:rPr lang="ar-SA" sz="2800" b="1" dirty="0" smtClean="0"/>
              <a:t> هو نتاج </a:t>
            </a:r>
            <a:r>
              <a:rPr lang="ar-SA" sz="2800" b="1" dirty="0" err="1" smtClean="0"/>
              <a:t>سيرورة</a:t>
            </a:r>
            <a:r>
              <a:rPr lang="ar-SA" sz="2800" b="1" dirty="0" smtClean="0"/>
              <a:t> تصميم مجموعة مترابطة من الأنشطة </a:t>
            </a:r>
            <a:r>
              <a:rPr lang="ar-SA" sz="2800" b="1" dirty="0" err="1" smtClean="0"/>
              <a:t>التعلمية</a:t>
            </a:r>
            <a:r>
              <a:rPr lang="ar-SA" sz="2800" b="1" dirty="0" smtClean="0"/>
              <a:t> (</a:t>
            </a:r>
            <a:r>
              <a:rPr lang="ar-SA" sz="2800" b="1" dirty="0" err="1" smtClean="0"/>
              <a:t>إيزنولت</a:t>
            </a:r>
            <a:r>
              <a:rPr lang="ar-SA" sz="2800" b="1" dirty="0" smtClean="0"/>
              <a:t> </a:t>
            </a:r>
            <a:r>
              <a:rPr lang="ar-SA" sz="2800" b="1" dirty="0" err="1" smtClean="0"/>
              <a:t>وزيلكر</a:t>
            </a:r>
            <a:r>
              <a:rPr lang="ar-SA" sz="2800" b="1" dirty="0" smtClean="0"/>
              <a:t>، 2000) </a:t>
            </a:r>
            <a:r>
              <a:rPr lang="ar-SA" sz="2800" b="1" dirty="0" err="1" smtClean="0"/>
              <a:t>و</a:t>
            </a:r>
            <a:r>
              <a:rPr lang="ar-SA" sz="2800" b="1" dirty="0" smtClean="0"/>
              <a:t>(</a:t>
            </a:r>
            <a:r>
              <a:rPr lang="ar-SA" sz="2800" b="1" dirty="0" err="1" smtClean="0"/>
              <a:t>إيزنولت</a:t>
            </a:r>
            <a:r>
              <a:rPr lang="ar-SA" sz="2800" b="1" dirty="0" smtClean="0"/>
              <a:t> </a:t>
            </a:r>
            <a:r>
              <a:rPr lang="ar-SA" sz="2800" b="1" dirty="0" err="1" smtClean="0"/>
              <a:t>ودايل</a:t>
            </a:r>
            <a:r>
              <a:rPr lang="ar-SA" sz="2800" b="1" dirty="0" smtClean="0"/>
              <a:t>، 2003)؛ موزعة حسب الزمن ونتاجها هو النشاط </a:t>
            </a:r>
            <a:r>
              <a:rPr lang="ar-SA" sz="2800" b="1" dirty="0" err="1" smtClean="0"/>
              <a:t>التعلمي</a:t>
            </a:r>
            <a:r>
              <a:rPr lang="ar-SA" sz="2800" b="1" dirty="0" smtClean="0"/>
              <a:t>. وكما هو الشأن بالنسبة للشريط السينمائي، فهو مكون من مجموعة مقاطع. يحتوي السيناريو على الأهداف </a:t>
            </a:r>
            <a:r>
              <a:rPr lang="ar-SA" sz="2800" b="1" dirty="0" err="1" smtClean="0"/>
              <a:t>التعلمية</a:t>
            </a:r>
            <a:r>
              <a:rPr lang="ar-SA" sz="2800" b="1" dirty="0" smtClean="0"/>
              <a:t>، جدول الأنشطة </a:t>
            </a:r>
            <a:r>
              <a:rPr lang="ar-SA" sz="2800" b="1" dirty="0" err="1" smtClean="0"/>
              <a:t>التعلمية</a:t>
            </a:r>
            <a:r>
              <a:rPr lang="ar-SA" sz="2800" b="1" dirty="0" smtClean="0"/>
              <a:t>، بعض الموارد والأدوات، وصف لمهام المتعلمين، شروط التقويم </a:t>
            </a:r>
            <a:r>
              <a:rPr lang="ar-SA" sz="2800" b="1" dirty="0" err="1" smtClean="0"/>
              <a:t>إلخ</a:t>
            </a:r>
            <a:r>
              <a:rPr lang="ar-SA" sz="2800" b="1" dirty="0" smtClean="0"/>
              <a:t>.."</a:t>
            </a:r>
            <a:endParaRPr lang="ar-SA" sz="2800"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14414" y="214290"/>
            <a:ext cx="5727700" cy="7747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MA" sz="4400" spc="50" dirty="0" smtClean="0">
                <a:ln w="11430"/>
                <a:solidFill>
                  <a:srgbClr val="7030A0"/>
                </a:solidFill>
                <a:effectLst>
                  <a:outerShdw blurRad="76200" dist="50800" dir="5400000" algn="tl" rotWithShape="0">
                    <a:srgbClr val="000000">
                      <a:alpha val="65000"/>
                    </a:srgbClr>
                  </a:outerShdw>
                </a:effectLst>
              </a:rPr>
              <a:t>مكونات السيناريو البيداغوجي</a:t>
            </a:r>
            <a:endParaRPr lang="en-US" sz="4400" spc="50" dirty="0" smtClean="0">
              <a:ln w="11430"/>
              <a:solidFill>
                <a:srgbClr val="7030A0"/>
              </a:solidFill>
              <a:effectLst>
                <a:outerShdw blurRad="76200" dist="50800" dir="5400000" algn="tl" rotWithShape="0">
                  <a:srgbClr val="000000">
                    <a:alpha val="65000"/>
                  </a:srgbClr>
                </a:outerShdw>
              </a:effectLst>
            </a:endParaRPr>
          </a:p>
        </p:txBody>
      </p:sp>
      <p:sp>
        <p:nvSpPr>
          <p:cNvPr id="6" name="Rectangle 5"/>
          <p:cNvSpPr/>
          <p:nvPr/>
        </p:nvSpPr>
        <p:spPr>
          <a:xfrm>
            <a:off x="540433" y="1488578"/>
            <a:ext cx="7848872" cy="41549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Low" rtl="1"/>
            <a:r>
              <a:rPr lang="fr-FR" sz="2400" b="1" dirty="0" smtClean="0">
                <a:latin typeface="+mn-lt"/>
              </a:rPr>
              <a:t>	</a:t>
            </a:r>
            <a:r>
              <a:rPr lang="ar-SA" sz="2400" b="1" dirty="0" smtClean="0">
                <a:latin typeface="+mn-lt"/>
              </a:rPr>
              <a:t>للسيناريو </a:t>
            </a:r>
            <a:r>
              <a:rPr lang="ar-SA" sz="2400" b="1" dirty="0">
                <a:latin typeface="+mn-lt"/>
              </a:rPr>
              <a:t>البيداغوجي مكونات عديدة ترتبط فيما بينها لترسم مسار النشاط التربوي بكامله. فهي تتشكل انطلاقا من أسئلة تأملية يطرحها المدرس على نفسه إبان التخطيط للفعل التعليمي ـ التعلمي: </a:t>
            </a:r>
            <a:r>
              <a:rPr lang="ar-SA" sz="2400" b="1" dirty="0">
                <a:solidFill>
                  <a:schemeClr val="tx2">
                    <a:lumMod val="60000"/>
                    <a:lumOff val="40000"/>
                  </a:schemeClr>
                </a:solidFill>
                <a:latin typeface="+mn-lt"/>
              </a:rPr>
              <a:t>ماذا سأدرس؟ لمن؟ ولأي هدف؟  وبأية وسيلة؟ وفي أي مكان؟ وما هو زمن الحصة؟ كيف سأقدم ذلك؟ ما هي معارفهم السابقة؟ وما هي امتدادات هذه التعلمات التي سيتلقونها؟ </a:t>
            </a:r>
            <a:endParaRPr lang="ar-MA" sz="2400" b="1" dirty="0" smtClean="0">
              <a:solidFill>
                <a:schemeClr val="tx2">
                  <a:lumMod val="60000"/>
                  <a:lumOff val="40000"/>
                </a:schemeClr>
              </a:solidFill>
              <a:latin typeface="+mn-lt"/>
            </a:endParaRPr>
          </a:p>
          <a:p>
            <a:pPr algn="justLow" rtl="1"/>
            <a:r>
              <a:rPr lang="ar-MA" sz="2400" b="1" dirty="0" smtClean="0">
                <a:solidFill>
                  <a:schemeClr val="tx2">
                    <a:lumMod val="60000"/>
                    <a:lumOff val="40000"/>
                  </a:schemeClr>
                </a:solidFill>
              </a:rPr>
              <a:t>ومن جهة أخرى، كيف سأجعل التعلمات تلبس حلة جذابة وتنطلق من حاجات المتعلم موظفة إمكاناته ورغباته؟ كيف أجعله ينمي كفاياته ويبني تعلماته وهو فرح نشط يحس بمتعة التعلم؟</a:t>
            </a:r>
            <a:endParaRPr lang="fr-FR" sz="2400" b="1" dirty="0">
              <a:solidFill>
                <a:schemeClr val="tx2">
                  <a:lumMod val="60000"/>
                  <a:lumOff val="40000"/>
                </a:schemeClr>
              </a:solidFill>
              <a:latin typeface="+mn-lt"/>
            </a:endParaRPr>
          </a:p>
          <a:p>
            <a:pPr algn="r" rtl="1"/>
            <a:r>
              <a:rPr lang="ar-SA" sz="2400" b="1" dirty="0">
                <a:latin typeface="+mn-lt"/>
              </a:rPr>
              <a:t>	تتوزع هذه الأسئلة بين مكونات تركز على </a:t>
            </a:r>
            <a:r>
              <a:rPr lang="ar-SA" sz="2400" b="1" dirty="0" smtClean="0">
                <a:latin typeface="+mn-lt"/>
              </a:rPr>
              <a:t>المعلومات</a:t>
            </a:r>
            <a:endParaRPr lang="ar-MA" sz="2400" b="1" dirty="0" smtClean="0">
              <a:latin typeface="+mn-lt"/>
            </a:endParaRPr>
          </a:p>
          <a:p>
            <a:pPr algn="r" rtl="1"/>
            <a:r>
              <a:rPr lang="ar-SA" sz="2400" b="1" dirty="0" smtClean="0">
                <a:latin typeface="+mn-lt"/>
              </a:rPr>
              <a:t> </a:t>
            </a:r>
            <a:r>
              <a:rPr lang="ar-SA" sz="2400" b="1" dirty="0">
                <a:latin typeface="+mn-lt"/>
              </a:rPr>
              <a:t>الأساسية حول النشاط ومتطلباته (الأدوات والموارد) </a:t>
            </a:r>
            <a:r>
              <a:rPr lang="ar-SA" sz="2400" b="1" dirty="0" smtClean="0">
                <a:latin typeface="+mn-lt"/>
              </a:rPr>
              <a:t>وأخرى</a:t>
            </a:r>
            <a:endParaRPr lang="ar-MA" sz="2400" b="1" dirty="0" smtClean="0">
              <a:latin typeface="+mn-lt"/>
            </a:endParaRPr>
          </a:p>
          <a:p>
            <a:pPr algn="r" rtl="1"/>
            <a:r>
              <a:rPr lang="ar-SA" sz="2400" b="1" dirty="0" smtClean="0">
                <a:latin typeface="+mn-lt"/>
              </a:rPr>
              <a:t> </a:t>
            </a:r>
            <a:r>
              <a:rPr lang="ar-SA" sz="2400" b="1" dirty="0">
                <a:latin typeface="+mn-lt"/>
              </a:rPr>
              <a:t>تبتغي رسم مختلف مراحل النشاط ـ أي سيرورة الفعل التربوي. </a:t>
            </a:r>
            <a:endParaRPr lang="fr-FR" sz="2400" b="1" dirty="0">
              <a:latin typeface="+mn-lt"/>
            </a:endParaRPr>
          </a:p>
        </p:txBody>
      </p:sp>
      <p:pic>
        <p:nvPicPr>
          <p:cNvPr id="4" name="Picture 2" descr="C:\Users\Directeur\Desktop\icones_010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513" y="44624"/>
            <a:ext cx="1219200" cy="1219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Directeur\Desktop\bobine2.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9662864">
            <a:off x="-41294" y="4565233"/>
            <a:ext cx="2025690" cy="184369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2214546" y="5786454"/>
            <a:ext cx="6215106" cy="523220"/>
          </a:xfrm>
          <a:prstGeom prst="rect">
            <a:avLst/>
          </a:prstGeom>
          <a:noFill/>
        </p:spPr>
        <p:txBody>
          <a:bodyPr wrap="square" rtlCol="0">
            <a:spAutoFit/>
          </a:bodyPr>
          <a:lstStyle/>
          <a:p>
            <a:pPr algn="just" rtl="1"/>
            <a:r>
              <a:rPr lang="ar-MA" sz="1400" dirty="0" smtClean="0">
                <a:solidFill>
                  <a:schemeClr val="accent1">
                    <a:lumMod val="75000"/>
                  </a:schemeClr>
                </a:solidFill>
              </a:rPr>
              <a:t>نور الدين مشاط (2011): كيفية تدبير أساتذة لتعليم الابتدائي للموارد الرقمية</a:t>
            </a:r>
          </a:p>
          <a:p>
            <a:pPr algn="just" rtl="1"/>
            <a:r>
              <a:rPr lang="ar-MA" sz="1400" dirty="0" smtClean="0">
                <a:solidFill>
                  <a:schemeClr val="accent1">
                    <a:lumMod val="75000"/>
                  </a:schemeClr>
                </a:solidFill>
              </a:rPr>
              <a:t>بحث لنيل دبلوم مفتش تربوي</a:t>
            </a:r>
            <a:endParaRPr lang="fr-FR" sz="1400" dirty="0">
              <a:solidFill>
                <a:schemeClr val="accent1">
                  <a:lumMod val="75000"/>
                </a:schemeClr>
              </a:solidFill>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292572" y="188640"/>
            <a:ext cx="5727700" cy="7747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spc="50" dirty="0" smtClean="0">
                <a:ln w="11430"/>
                <a:solidFill>
                  <a:srgbClr val="7030A0"/>
                </a:solidFill>
                <a:effectLst>
                  <a:outerShdw blurRad="76200" dist="50800" dir="5400000" algn="tl" rotWithShape="0">
                    <a:srgbClr val="000000">
                      <a:alpha val="65000"/>
                    </a:srgbClr>
                  </a:outerShdw>
                </a:effectLst>
              </a:rPr>
              <a:t>مكونات السيناريو البيداغوجي</a:t>
            </a:r>
            <a:endParaRPr lang="en-US" sz="4400" spc="50" dirty="0" smtClean="0">
              <a:ln w="11430"/>
              <a:solidFill>
                <a:srgbClr val="7030A0"/>
              </a:solidFill>
              <a:effectLst>
                <a:outerShdw blurRad="76200" dist="50800" dir="5400000" algn="tl" rotWithShape="0">
                  <a:srgbClr val="000000">
                    <a:alpha val="65000"/>
                  </a:srgbClr>
                </a:outerShdw>
              </a:effectLst>
            </a:endParaRPr>
          </a:p>
        </p:txBody>
      </p:sp>
      <p:sp>
        <p:nvSpPr>
          <p:cNvPr id="3" name="Rectangle 2"/>
          <p:cNvSpPr/>
          <p:nvPr/>
        </p:nvSpPr>
        <p:spPr>
          <a:xfrm>
            <a:off x="340867" y="1916832"/>
            <a:ext cx="8280920" cy="415498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r" rtl="1"/>
            <a:r>
              <a:rPr lang="ar-SA" sz="2400" b="1" u="sng" dirty="0">
                <a:solidFill>
                  <a:schemeClr val="tx2">
                    <a:lumMod val="60000"/>
                    <a:lumOff val="40000"/>
                  </a:schemeClr>
                </a:solidFill>
              </a:rPr>
              <a:t>المكتسبات السابقة</a:t>
            </a:r>
            <a:r>
              <a:rPr lang="ar-SA" sz="2400" dirty="0">
                <a:solidFill>
                  <a:schemeClr val="tx2">
                    <a:lumMod val="60000"/>
                    <a:lumOff val="40000"/>
                  </a:schemeClr>
                </a:solidFill>
              </a:rPr>
              <a:t>: </a:t>
            </a:r>
            <a:r>
              <a:rPr lang="ar-SA" sz="2400" dirty="0"/>
              <a:t>بعض المعارف السابقة التي لها ارتباط بالدرس المراد إنجازه.</a:t>
            </a:r>
            <a:endParaRPr lang="fr-FR" sz="2400" dirty="0"/>
          </a:p>
          <a:p>
            <a:pPr lvl="0" algn="r" rtl="1"/>
            <a:r>
              <a:rPr lang="fr-FR" sz="2400" b="1" u="sng" dirty="0"/>
              <a:t> </a:t>
            </a:r>
            <a:r>
              <a:rPr lang="ar-SA" sz="2400" b="1" u="sng" dirty="0">
                <a:solidFill>
                  <a:schemeClr val="tx2">
                    <a:lumMod val="60000"/>
                    <a:lumOff val="40000"/>
                  </a:schemeClr>
                </a:solidFill>
              </a:rPr>
              <a:t>التمثلات</a:t>
            </a:r>
            <a:r>
              <a:rPr lang="ar-SA" sz="2400" dirty="0">
                <a:solidFill>
                  <a:schemeClr val="tx2">
                    <a:lumMod val="60000"/>
                    <a:lumOff val="40000"/>
                  </a:schemeClr>
                </a:solidFill>
              </a:rPr>
              <a:t>: </a:t>
            </a:r>
            <a:r>
              <a:rPr lang="ar-SA" sz="2400" dirty="0"/>
              <a:t>ما يتصوره المتعلم حول المفاهيم المراد تدريسها.</a:t>
            </a:r>
            <a:endParaRPr lang="fr-FR" sz="2400" dirty="0"/>
          </a:p>
          <a:p>
            <a:pPr lvl="0" algn="r" rtl="1"/>
            <a:r>
              <a:rPr lang="ar-SA" sz="2400" b="1" u="sng" dirty="0">
                <a:solidFill>
                  <a:schemeClr val="tx2">
                    <a:lumMod val="60000"/>
                    <a:lumOff val="40000"/>
                  </a:schemeClr>
                </a:solidFill>
              </a:rPr>
              <a:t>الامتدادات</a:t>
            </a:r>
            <a:r>
              <a:rPr lang="ar-SA" sz="2400" b="1" dirty="0">
                <a:solidFill>
                  <a:schemeClr val="tx2">
                    <a:lumMod val="60000"/>
                    <a:lumOff val="40000"/>
                  </a:schemeClr>
                </a:solidFill>
              </a:rPr>
              <a:t>: </a:t>
            </a:r>
            <a:r>
              <a:rPr lang="ar-SA" sz="2400" dirty="0"/>
              <a:t>على مستوى المكونات الأخرى المدرسة أو على مستوى السنوات الدراسية من قبل (</a:t>
            </a:r>
            <a:r>
              <a:rPr lang="ar-SA" sz="2400" b="1" dirty="0"/>
              <a:t>مكتسبات</a:t>
            </a:r>
            <a:r>
              <a:rPr lang="ar-SA" sz="2400" dirty="0"/>
              <a:t>) أو من بعد.</a:t>
            </a:r>
            <a:endParaRPr lang="fr-FR" sz="2400" dirty="0"/>
          </a:p>
          <a:p>
            <a:pPr lvl="0" algn="r" rtl="1"/>
            <a:r>
              <a:rPr lang="ar-SA" sz="2400" b="1" u="sng" dirty="0">
                <a:solidFill>
                  <a:schemeClr val="tx2">
                    <a:lumMod val="60000"/>
                    <a:lumOff val="40000"/>
                  </a:schemeClr>
                </a:solidFill>
              </a:rPr>
              <a:t>المنتوج المنتظر</a:t>
            </a:r>
            <a:r>
              <a:rPr lang="ar-SA" sz="2400" b="1" dirty="0">
                <a:solidFill>
                  <a:schemeClr val="tx2">
                    <a:lumMod val="60000"/>
                    <a:lumOff val="40000"/>
                  </a:schemeClr>
                </a:solidFill>
              </a:rPr>
              <a:t>:</a:t>
            </a:r>
            <a:r>
              <a:rPr lang="ar-SA" sz="2400" dirty="0">
                <a:solidFill>
                  <a:schemeClr val="tx2">
                    <a:lumMod val="60000"/>
                    <a:lumOff val="40000"/>
                  </a:schemeClr>
                </a:solidFill>
              </a:rPr>
              <a:t> </a:t>
            </a:r>
            <a:r>
              <a:rPr lang="ar-SA" sz="2400" dirty="0"/>
              <a:t>وهنا يشير المدرس إلى ما سيتوصل إليه المتعلمون  من إنجازات، حيث سيتم قياس نسبة النجاح وجودة التعلمات انطلاقا من المنتوج المتوصل إليه.</a:t>
            </a:r>
            <a:endParaRPr lang="fr-FR" sz="2400" dirty="0"/>
          </a:p>
          <a:p>
            <a:pPr lvl="0" algn="r" rtl="1"/>
            <a:r>
              <a:rPr lang="ar-SA" sz="2400" b="1" u="sng" dirty="0">
                <a:solidFill>
                  <a:schemeClr val="tx2">
                    <a:lumMod val="60000"/>
                    <a:lumOff val="40000"/>
                  </a:schemeClr>
                </a:solidFill>
              </a:rPr>
              <a:t>ملاحظات</a:t>
            </a:r>
            <a:r>
              <a:rPr lang="ar-SA" sz="2400" b="1" dirty="0">
                <a:solidFill>
                  <a:schemeClr val="tx2">
                    <a:lumMod val="60000"/>
                    <a:lumOff val="40000"/>
                  </a:schemeClr>
                </a:solidFill>
              </a:rPr>
              <a:t>: </a:t>
            </a:r>
            <a:r>
              <a:rPr lang="ar-SA" sz="2400" dirty="0"/>
              <a:t>حيث يسجل المدرس ملاحظاته على كل مرحلة وإيفاداته،  تطويرا للعمل وتسجيلا لنقط الضعف كي تستدرك ونقط القوة لتتقاسم مع الزملاء.</a:t>
            </a:r>
            <a:endParaRPr lang="fr-FR" sz="2400" dirty="0"/>
          </a:p>
          <a:p>
            <a:pPr lvl="0" algn="r" rtl="1"/>
            <a:r>
              <a:rPr lang="ar-SA" sz="2400" b="1" u="sng" dirty="0" smtClean="0">
                <a:solidFill>
                  <a:schemeClr val="tx2">
                    <a:lumMod val="60000"/>
                    <a:lumOff val="40000"/>
                  </a:schemeClr>
                </a:solidFill>
              </a:rPr>
              <a:t>القيمة </a:t>
            </a:r>
            <a:r>
              <a:rPr lang="ar-SA" sz="2400" b="1" u="sng" dirty="0">
                <a:solidFill>
                  <a:schemeClr val="tx2">
                    <a:lumMod val="60000"/>
                    <a:lumOff val="40000"/>
                  </a:schemeClr>
                </a:solidFill>
              </a:rPr>
              <a:t>المضافة لاستخدام تكنولوجيا المعلومات والاتصالات</a:t>
            </a:r>
            <a:r>
              <a:rPr lang="ar-SA" sz="2400" b="1" dirty="0">
                <a:solidFill>
                  <a:schemeClr val="tx2">
                    <a:lumMod val="60000"/>
                    <a:lumOff val="40000"/>
                  </a:schemeClr>
                </a:solidFill>
              </a:rPr>
              <a:t>:</a:t>
            </a:r>
            <a:r>
              <a:rPr lang="ar-SA" sz="2400" dirty="0">
                <a:solidFill>
                  <a:schemeClr val="tx2">
                    <a:lumMod val="60000"/>
                    <a:lumOff val="40000"/>
                  </a:schemeClr>
                </a:solidFill>
              </a:rPr>
              <a:t> </a:t>
            </a:r>
            <a:r>
              <a:rPr lang="ar-SA" sz="2400" dirty="0"/>
              <a:t>الإشارة إلى الإضافات النوعية التي تقدمها لكل من المدرس والمتعلم لإنجاح التعلمات وإضفاء المتعة عليها (</a:t>
            </a:r>
            <a:r>
              <a:rPr lang="ar-SA" sz="2400" b="1" dirty="0"/>
              <a:t>خلق التحدي، التعمق في المعطيات، مراعاة الفروق الفردية..).</a:t>
            </a:r>
            <a:endParaRPr lang="fr-FR" sz="2400" b="1" dirty="0"/>
          </a:p>
        </p:txBody>
      </p:sp>
      <p:pic>
        <p:nvPicPr>
          <p:cNvPr id="4" name="Picture 2" descr="C:\Users\Directeur\Desktop\icones_0100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513" y="49560"/>
            <a:ext cx="1219200"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ZoneTexte 4"/>
          <p:cNvSpPr txBox="1"/>
          <p:nvPr/>
        </p:nvSpPr>
        <p:spPr>
          <a:xfrm>
            <a:off x="2214546" y="6263366"/>
            <a:ext cx="6215106" cy="523220"/>
          </a:xfrm>
          <a:prstGeom prst="rect">
            <a:avLst/>
          </a:prstGeom>
          <a:noFill/>
        </p:spPr>
        <p:txBody>
          <a:bodyPr wrap="square" rtlCol="0">
            <a:spAutoFit/>
          </a:bodyPr>
          <a:lstStyle/>
          <a:p>
            <a:pPr algn="just" rtl="1"/>
            <a:r>
              <a:rPr lang="ar-MA" sz="1400" dirty="0" smtClean="0">
                <a:solidFill>
                  <a:schemeClr val="accent1">
                    <a:lumMod val="75000"/>
                  </a:schemeClr>
                </a:solidFill>
              </a:rPr>
              <a:t>نور الدين مشاط (2011): كيفية تدبير أساتذة لتعليم الابتدائي للموارد الرقمية</a:t>
            </a:r>
          </a:p>
          <a:p>
            <a:pPr algn="just" rtl="1"/>
            <a:r>
              <a:rPr lang="ar-MA" sz="1400" dirty="0" smtClean="0">
                <a:solidFill>
                  <a:schemeClr val="accent1">
                    <a:lumMod val="75000"/>
                  </a:schemeClr>
                </a:solidFill>
              </a:rPr>
              <a:t>بحث لنيل دبلوم مفتش تربوي</a:t>
            </a:r>
            <a:endParaRPr lang="fr-FR" sz="1400" dirty="0">
              <a:solidFill>
                <a:schemeClr val="accent1">
                  <a:lumMod val="75000"/>
                </a:schemeClr>
              </a:solidFill>
            </a:endParaRPr>
          </a:p>
        </p:txBody>
      </p:sp>
    </p:spTree>
    <p:extLst>
      <p:ext uri="{BB962C8B-B14F-4D97-AF65-F5344CB8AC3E}">
        <p14:creationId xmlns:p14="http://schemas.microsoft.com/office/powerpoint/2010/main" xmlns="" val="2794473829"/>
      </p:ext>
    </p:extLst>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1188</TotalTime>
  <Words>1597</Words>
  <Application>Microsoft Office PowerPoint</Application>
  <PresentationFormat>Affichage à l'écran (4:3)</PresentationFormat>
  <Paragraphs>189</Paragraphs>
  <Slides>30</Slides>
  <Notes>7</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Débit</vt:lpstr>
      <vt:lpstr>ملاءمة السيناريو البيداغوجي  مع الجذاذة التربوية </vt:lpstr>
      <vt:lpstr>ماذا نعني بالملاءمة؟</vt:lpstr>
      <vt:lpstr>استعمال تكنولوجيا المعلومات والاتصال في العملية التعلمية التعليمية؟؟</vt:lpstr>
      <vt:lpstr>استعمال تكنولوجيا المعلومات والاتصال في العملية التعلمية التعليمية؟؟</vt:lpstr>
      <vt:lpstr>آلية (آليات ) إدماج تكنولوجيا المعلومات والاتصال في التدريس؟؟؟؟</vt:lpstr>
      <vt:lpstr>تعريف السيناريو البيداغوجي</vt:lpstr>
      <vt:lpstr>تعريف السيناريو البيداغوجي</vt:lpstr>
      <vt:lpstr>مكونات السيناريو البيداغوجي</vt:lpstr>
      <vt:lpstr>مكونات السيناريو البيداغوجي</vt:lpstr>
      <vt:lpstr>مكونات السيناريو البيداغوجي</vt:lpstr>
      <vt:lpstr>مكونات السيناريو البيداغوجي</vt:lpstr>
      <vt:lpstr>Diapositive 12</vt:lpstr>
      <vt:lpstr>الاستنتاجات</vt:lpstr>
      <vt:lpstr>Diapositive 14</vt:lpstr>
      <vt:lpstr>Diapositive 15</vt:lpstr>
      <vt:lpstr>Diapositive 16</vt:lpstr>
      <vt:lpstr>Diapositive 17</vt:lpstr>
      <vt:lpstr>مرحلة ما قبل التنفيذ</vt:lpstr>
      <vt:lpstr>Diapositive 19</vt:lpstr>
      <vt:lpstr>مرحلة ما قبل التنفيذ</vt:lpstr>
      <vt:lpstr>مرحلة ما بعد التنفيذ</vt:lpstr>
      <vt:lpstr>Diapositive 22</vt:lpstr>
      <vt:lpstr>Diapositive 23</vt:lpstr>
      <vt:lpstr>Diapositive 24</vt:lpstr>
      <vt:lpstr>هيكل عام لمسار السينارو البيداغوجي</vt:lpstr>
      <vt:lpstr>Diapositive 26</vt:lpstr>
      <vt:lpstr>Diapositive 27</vt:lpstr>
      <vt:lpstr>Diapositive 28</vt:lpstr>
      <vt:lpstr>Diapositive 29</vt:lpstr>
      <vt:lpstr>شكرا على انتباهكم</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ملاءمة السيناريو البيداغوجي مع الجذاذة التربوية</dc:title>
  <dc:creator>Home</dc:creator>
  <cp:lastModifiedBy>mounir</cp:lastModifiedBy>
  <cp:revision>174</cp:revision>
  <dcterms:created xsi:type="dcterms:W3CDTF">2012-04-04T19:50:55Z</dcterms:created>
  <dcterms:modified xsi:type="dcterms:W3CDTF">2013-04-04T20:16:01Z</dcterms:modified>
</cp:coreProperties>
</file>